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</p:sldIdLst>
  <p:sldSz cy="5143500" cx="9144000"/>
  <p:notesSz cx="6858000" cy="9144000"/>
  <p:embeddedFontLst>
    <p:embeddedFont>
      <p:font typeface="Metal Mania"/>
      <p:regular r:id="rId90"/>
    </p:embeddedFont>
    <p:embeddedFont>
      <p:font typeface="Bree Serif"/>
      <p:regular r:id="rId9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42" Type="http://schemas.openxmlformats.org/officeDocument/2006/relationships/slide" Target="slides/slide37.xml"/><Relationship Id="rId86" Type="http://schemas.openxmlformats.org/officeDocument/2006/relationships/slide" Target="slides/slide81.xml"/><Relationship Id="rId41" Type="http://schemas.openxmlformats.org/officeDocument/2006/relationships/slide" Target="slides/slide36.xml"/><Relationship Id="rId85" Type="http://schemas.openxmlformats.org/officeDocument/2006/relationships/slide" Target="slides/slide80.xml"/><Relationship Id="rId44" Type="http://schemas.openxmlformats.org/officeDocument/2006/relationships/slide" Target="slides/slide39.xml"/><Relationship Id="rId88" Type="http://schemas.openxmlformats.org/officeDocument/2006/relationships/slide" Target="slides/slide83.xml"/><Relationship Id="rId43" Type="http://schemas.openxmlformats.org/officeDocument/2006/relationships/slide" Target="slides/slide38.xml"/><Relationship Id="rId87" Type="http://schemas.openxmlformats.org/officeDocument/2006/relationships/slide" Target="slides/slide8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slide" Target="slides/slide72.xml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slide" Target="slides/slide74.xml"/><Relationship Id="rId34" Type="http://schemas.openxmlformats.org/officeDocument/2006/relationships/slide" Target="slides/slide29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91" Type="http://schemas.openxmlformats.org/officeDocument/2006/relationships/font" Target="fonts/BreeSerif-regular.fntdata"/><Relationship Id="rId90" Type="http://schemas.openxmlformats.org/officeDocument/2006/relationships/font" Target="fonts/MetalMania-regular.fntdata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 everyone, Thanks for joining the session. I am Vamsi Addanki. Today, I will be presenting Credence and the benefits of augmenting switch buffer sharing with machine-learned predictions.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joint work with Maciej and Stefan. We are from the intelligent networks groups at TU Berlin.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going into the technical details of this work, lets play a game first.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ca83118da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ca83118da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more people arrive.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ca83118da1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ca83118da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go the first exit and the last one going to exit 3 does not have enough space in the venue. So the bouncer rejects this person.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ca83118da1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ca83118da1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Again, one person leaves from the exit. So the bouncer’s score increases by 1.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ca83118da1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ca83118da1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repeats. 4 more new </a:t>
            </a:r>
            <a:r>
              <a:rPr lang="en"/>
              <a:t>arrivals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ca83118da1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ca83118da1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time, each person goes to a different exit. Due to the capacity limit, 3 people get rejected by the bouncer.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ca83118da1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ca83118da1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person goes out of exit and the bouncer’s score increases by 1.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ca83118da1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ca83118da1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Same again. 4 more new people.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2ca83118da1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2ca83118da1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get rejected.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ca83118da1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ca83118da1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goe out and the bouncer get 1 more point.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2ca83118da1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2ca83118da1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Same again.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ca539ec9e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ca539ec9e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an Event Venue.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2ca83118da1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2ca83118da1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2ca83118da1_0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2ca83118da1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2ca90c92f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2ca90c92f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 game ends. In total we had 20 arrivals, and our score is only 5.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2ca90c92fec_0_8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2ca90c92fec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2ca90c92fe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2ca90c92fe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2ca90c92fec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2ca90c92fe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2ca90c92fe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2ca90c92fe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2ca90c92fec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2ca90c92fec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2ca90c92fec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2ca90c92fec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2ca90c92fec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2ca90c92fec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ca539ec9e1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ca539ec9e1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venue has 4 entry gates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2ca90c92fec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2ca90c92fec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2ca90c92fec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2ca90c92fec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2ca90c92fec_0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2ca90c92fec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2ca90c92fec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2ca90c92fec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g2ca90c92fec_0_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" name="Google Shape;1151;g2ca90c92fec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2ca90c92fec_0_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2ca90c92fec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2ca90c92fec_0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2ca90c92fec_0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2ca90c92fec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2ca90c92fec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g2ca90c92fec_0_8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9" name="Google Shape;1299;g2ca90c92fec_0_8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2caa46540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2caa46540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ca539ec9e1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ca539ec9e1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exit gates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2ca539ec9e1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Google Shape;1361;g2ca539ec9e1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2cc86affd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2cc86affd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2ca90c92fec_1_4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g2ca90c92fec_1_4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2ca539ec9e1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2ca539ec9e1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g2ca539ec9e1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g2ca539ec9e1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g2ca539ec9e1_0_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" name="Google Shape;1419;g2ca539ec9e1_0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g2ca539ec9e1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" name="Google Shape;1426;g2ca539ec9e1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2cc86affde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2cc86affde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2ca539ec9e1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2ca539ec9e1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ca539ec9e1_0_5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ca539ec9e1_0_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a83118da1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a83118da1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 venue actually has a capacity limit of </a:t>
            </a:r>
            <a:r>
              <a:rPr lang="en"/>
              <a:t>accommodating</a:t>
            </a:r>
            <a:r>
              <a:rPr lang="en"/>
              <a:t> 6 people.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2ca539ec9e1_0_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2ca539ec9e1_0_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2ca539ec9e1_0_5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2ca539ec9e1_0_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g2ca90c92fe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" name="Google Shape;1495;g2ca90c92fe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g2ca90c92fec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6" name="Google Shape;1516;g2ca90c92fec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g2cb50b5838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" name="Google Shape;1538;g2cb50b5838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2cb50b58386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2cb50b58386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2cb50b58386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2cb50b58386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g2cb50b58386_0_2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9" name="Google Shape;1559;g2cb50b58386_0_2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2ca90c92fec_1_3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" name="Google Shape;1566;g2ca90c92fec_1_3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2ca90c92fec_1_30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8" name="Google Shape;1588;g2ca90c92fec_1_30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ca539ec9e1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ca539ec9e1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Due to the capacity limits, the venue also hired a bouncer to manage the entry into the venue.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2cc86affde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2cc86affde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g2ca90c92fec_1_38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" name="Google Shape;1602;g2ca90c92fec_1_38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g2ca90c92fec_1_3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9" name="Google Shape;1609;g2ca90c92fec_1_3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2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g2ca90c92fec_1_3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Google Shape;1624;g2ca90c92fec_1_3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2ca90c92fec_1_38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1" name="Google Shape;1631;g2ca90c92fec_1_3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6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g2ca90c92fec_1_39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8" name="Google Shape;1638;g2ca90c92fec_1_3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3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g2ca90c92fec_1_39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5" name="Google Shape;1645;g2ca90c92fec_1_39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2ca90c92fec_1_39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2ca90c92fec_1_3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g2ca90c92fec_1_39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1" name="Google Shape;1691;g2ca90c92fec_1_3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g2ca90c92fec_1_39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" name="Google Shape;1721;g2ca90c92fec_1_39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ca539ec9e1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ca539ec9e1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start the game. 4 people arrived.</a:t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2cc86affde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2cc86affde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3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g2cc86affde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5" name="Google Shape;1735;g2cc86affde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0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g2cc86affde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" name="Google Shape;1742;g2cc86affde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7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g2ca90c92fec_1_40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9" name="Google Shape;1749;g2ca90c92fec_1_4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4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Google Shape;1755;g2ca90c92fec_1_40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6" name="Google Shape;1756;g2ca90c92fec_1_4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g2ca90c92fec_1_40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3" name="Google Shape;1763;g2ca90c92fec_1_40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8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g2ca90c92fec_1_40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0" name="Google Shape;1770;g2ca90c92fec_1_4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g2ca90c92fec_1_40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7" name="Google Shape;1777;g2ca90c92fec_1_40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g2cc86affde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4" name="Google Shape;1784;g2cc86affde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g2ca90c92fec_1_40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1" name="Google Shape;1791;g2ca90c92fec_1_4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ca539ec9e1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ca539ec9e1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bouncer allowed everybody in. In this game, people have a specific exit in mind, when they enter. In this round, all the 4 people go to exit number 1.</a:t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g2ca90c92fec_1_40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8" name="Google Shape;1798;g2ca90c92fec_1_40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9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g2ca90c92fec_1_4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1" name="Google Shape;1811;g2ca90c92fec_1_4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g2ca90c92fec_1_4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2" name="Google Shape;1822;g2ca90c92fec_1_4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7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g2ca90c92fec_1_4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9" name="Google Shape;1829;g2ca90c92fec_1_4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2ca90c92fec_1_39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2ca90c92fec_1_39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ca83118da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ca83118da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one person at a time can go out of each exit. When a person leaves, the bouncer gets a score of 1. So the current score is 1 for the bouncer.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600"/>
              <a:buNone/>
              <a:defRPr sz="26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55600" lvl="1" marL="914400" rtl="0" algn="ctr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42900" lvl="2" marL="1371600" rtl="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66475"/>
            <a:ext cx="1729550" cy="6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66475"/>
            <a:ext cx="1729550" cy="6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36550" lvl="2" marL="1371600" rtl="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66475"/>
            <a:ext cx="1729550" cy="6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Metal Mania"/>
                <a:ea typeface="Metal Mania"/>
                <a:cs typeface="Metal Mania"/>
                <a:sym typeface="Metal Man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66475"/>
            <a:ext cx="1729550" cy="6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s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" name="Google Shape;3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66475"/>
            <a:ext cx="1729550" cy="6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" name="Google Shape;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66475"/>
            <a:ext cx="1729550" cy="6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66475"/>
            <a:ext cx="1729550" cy="6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" name="Google Shape;4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66475"/>
            <a:ext cx="1729550" cy="6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" name="Google Shape;5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66475"/>
            <a:ext cx="1729550" cy="6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500"/>
              <a:buFont typeface="Bree Serif"/>
              <a:buNone/>
              <a:defRPr sz="25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ree Serif"/>
              <a:buNone/>
              <a:defRPr sz="25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ree Serif"/>
              <a:buNone/>
              <a:defRPr sz="25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ree Serif"/>
              <a:buNone/>
              <a:defRPr sz="25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ree Serif"/>
              <a:buNone/>
              <a:defRPr sz="25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ree Serif"/>
              <a:buNone/>
              <a:defRPr sz="25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ree Serif"/>
              <a:buNone/>
              <a:defRPr sz="25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ree Serif"/>
              <a:buNone/>
              <a:defRPr sz="25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ree Serif"/>
              <a:buNone/>
              <a:defRPr sz="25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Font typeface="Bree Serif"/>
              <a:buChar char="●"/>
              <a:defRPr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indent="-3556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Font typeface="Bree Serif"/>
              <a:buChar char="○"/>
              <a:defRPr sz="20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Bree Serif"/>
              <a:buChar char="■"/>
              <a:defRPr sz="18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●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○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■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●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○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Bree Serif"/>
              <a:buChar char="■"/>
              <a:defRPr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lvl="1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 algn="r">
              <a:buNone/>
              <a:defRPr sz="1200">
                <a:solidFill>
                  <a:srgbClr val="D9D9D9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4.pn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3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Relationship Id="rId3" Type="http://schemas.openxmlformats.org/officeDocument/2006/relationships/hyperlink" Target="https://github.com/inet-tub/ns3-datacenter" TargetMode="Externa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Augmenting Datacenter Switch Buffer Sharing with </a:t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ML Predictions</a:t>
            </a:r>
            <a:endParaRPr sz="2600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Vamsi Addanki</a:t>
            </a:r>
            <a:r>
              <a:rPr lang="en"/>
              <a:t>, Maciej Pacut, Stefan Schmid</a:t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1283" y="744570"/>
            <a:ext cx="3681424" cy="144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7725" y="3429950"/>
            <a:ext cx="1873100" cy="81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5450" y="3356075"/>
            <a:ext cx="997476" cy="96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71" name="Google Shape;27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272" name="Google Shape;2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2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83" name="Google Shape;283;p22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84" name="Google Shape;284;p22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85" name="Google Shape;285;p22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86" name="Google Shape;286;p22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87" name="Google Shape;287;p22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88" name="Google Shape;288;p22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89" name="Google Shape;289;p22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290" name="Google Shape;29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2" name="Google Shape;29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624" y="124450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9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2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98" name="Google Shape;298;p22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8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99" name="Google Shape;299;p22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05" name="Google Shape;30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306" name="Google Shape;3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23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7" name="Google Shape;317;p23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8" name="Google Shape;318;p23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19" name="Google Shape;319;p23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20" name="Google Shape;320;p23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21" name="Google Shape;321;p23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22" name="Google Shape;322;p23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23" name="Google Shape;323;p23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324" name="Google Shape;32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6" name="Google Shape;3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23"/>
          <p:cNvSpPr/>
          <p:nvPr/>
        </p:nvSpPr>
        <p:spPr>
          <a:xfrm>
            <a:off x="4848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2" name="Google Shape;332;p23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3" name="Google Shape;333;p23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8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34" name="Google Shape;334;p23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4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40" name="Google Shape;34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341" name="Google Shape;3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4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2" name="Google Shape;352;p24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3" name="Google Shape;353;p24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4" name="Google Shape;354;p24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5" name="Google Shape;355;p24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6" name="Google Shape;356;p24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7" name="Google Shape;357;p24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58" name="Google Shape;358;p24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359" name="Google Shape;35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1" name="Google Shape;3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79" y="41475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24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2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66" name="Google Shape;366;p24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8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67" name="Google Shape;367;p24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368" name="Google Shape;3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4"/>
          <p:cNvSpPr/>
          <p:nvPr/>
        </p:nvSpPr>
        <p:spPr>
          <a:xfrm>
            <a:off x="4848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5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5" name="Google Shape;37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376" name="Google Shape;37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25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7" name="Google Shape;387;p25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8" name="Google Shape;388;p25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89" name="Google Shape;389;p25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90" name="Google Shape;390;p25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91" name="Google Shape;391;p25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92" name="Google Shape;392;p25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93" name="Google Shape;393;p25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394" name="Google Shape;39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6" name="Google Shape;39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624" y="124450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9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25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2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4" name="Google Shape;404;p25"/>
          <p:cNvSpPr txBox="1"/>
          <p:nvPr/>
        </p:nvSpPr>
        <p:spPr>
          <a:xfrm>
            <a:off x="371000" y="1366775"/>
            <a:ext cx="1745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12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05" name="Google Shape;405;p25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6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1" name="Google Shape;41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412" name="Google Shape;4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26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23" name="Google Shape;423;p26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24" name="Google Shape;424;p26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25" name="Google Shape;425;p26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26" name="Google Shape;426;p26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27" name="Google Shape;427;p26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28" name="Google Shape;428;p26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29" name="Google Shape;429;p26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430" name="Google Shape;43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2" name="Google Shape;43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26"/>
          <p:cNvSpPr/>
          <p:nvPr/>
        </p:nvSpPr>
        <p:spPr>
          <a:xfrm>
            <a:off x="5991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40" name="Google Shape;440;p26"/>
          <p:cNvSpPr/>
          <p:nvPr/>
        </p:nvSpPr>
        <p:spPr>
          <a:xfrm>
            <a:off x="4848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41" name="Google Shape;441;p26"/>
          <p:cNvSpPr/>
          <p:nvPr/>
        </p:nvSpPr>
        <p:spPr>
          <a:xfrm>
            <a:off x="3705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42" name="Google Shape;442;p26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2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43" name="Google Shape;443;p26"/>
          <p:cNvSpPr txBox="1"/>
          <p:nvPr/>
        </p:nvSpPr>
        <p:spPr>
          <a:xfrm>
            <a:off x="371000" y="1366775"/>
            <a:ext cx="1745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12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44" name="Google Shape;444;p26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7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50" name="Google Shape;45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451" name="Google Shape;45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27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2" name="Google Shape;462;p27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3" name="Google Shape;463;p27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4" name="Google Shape;464;p27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5" name="Google Shape;465;p27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6" name="Google Shape;466;p27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7" name="Google Shape;467;p27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8" name="Google Shape;468;p27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469" name="Google Shape;46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1" name="Google Shape;4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79" y="41475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27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3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76" name="Google Shape;476;p27"/>
          <p:cNvSpPr txBox="1"/>
          <p:nvPr/>
        </p:nvSpPr>
        <p:spPr>
          <a:xfrm>
            <a:off x="371000" y="1366775"/>
            <a:ext cx="1745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12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77" name="Google Shape;477;p27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478" name="Google Shape;4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27"/>
          <p:cNvSpPr/>
          <p:nvPr/>
        </p:nvSpPr>
        <p:spPr>
          <a:xfrm>
            <a:off x="5991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2" name="Google Shape;482;p27"/>
          <p:cNvSpPr/>
          <p:nvPr/>
        </p:nvSpPr>
        <p:spPr>
          <a:xfrm>
            <a:off x="4848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3" name="Google Shape;483;p27"/>
          <p:cNvSpPr/>
          <p:nvPr/>
        </p:nvSpPr>
        <p:spPr>
          <a:xfrm>
            <a:off x="3705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8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89" name="Google Shape;48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490" name="Google Shape;49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28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01" name="Google Shape;501;p28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02" name="Google Shape;502;p28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03" name="Google Shape;503;p28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04" name="Google Shape;504;p28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05" name="Google Shape;505;p28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06" name="Google Shape;506;p28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07" name="Google Shape;507;p28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508" name="Google Shape;50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0" name="Google Shape;51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624" y="124450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9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28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3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18" name="Google Shape;518;p28"/>
          <p:cNvSpPr txBox="1"/>
          <p:nvPr/>
        </p:nvSpPr>
        <p:spPr>
          <a:xfrm>
            <a:off x="371000" y="1366775"/>
            <a:ext cx="1826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19" name="Google Shape;519;p28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9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25" name="Google Shape;52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526" name="Google Shape;5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9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37" name="Google Shape;537;p29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38" name="Google Shape;538;p29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39" name="Google Shape;539;p29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40" name="Google Shape;540;p29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41" name="Google Shape;541;p29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42" name="Google Shape;542;p29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43" name="Google Shape;543;p29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544" name="Google Shape;54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6" name="Google Shape;5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29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3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51" name="Google Shape;551;p29"/>
          <p:cNvSpPr txBox="1"/>
          <p:nvPr/>
        </p:nvSpPr>
        <p:spPr>
          <a:xfrm>
            <a:off x="371000" y="1366775"/>
            <a:ext cx="1826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52" name="Google Shape;552;p29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553" name="Google Shape;5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29"/>
          <p:cNvSpPr/>
          <p:nvPr/>
        </p:nvSpPr>
        <p:spPr>
          <a:xfrm>
            <a:off x="5991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57" name="Google Shape;557;p29"/>
          <p:cNvSpPr/>
          <p:nvPr/>
        </p:nvSpPr>
        <p:spPr>
          <a:xfrm>
            <a:off x="4848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58" name="Google Shape;558;p29"/>
          <p:cNvSpPr/>
          <p:nvPr/>
        </p:nvSpPr>
        <p:spPr>
          <a:xfrm>
            <a:off x="3705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0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64" name="Google Shape;56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565" name="Google Shape;5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3" name="Google Shape;57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30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76" name="Google Shape;576;p30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77" name="Google Shape;577;p30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78" name="Google Shape;578;p30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79" name="Google Shape;579;p30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80" name="Google Shape;580;p30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81" name="Google Shape;581;p30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82" name="Google Shape;582;p30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583" name="Google Shape;58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5" name="Google Shape;5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Google Shape;5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79" y="41475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30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4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90" name="Google Shape;590;p30"/>
          <p:cNvSpPr txBox="1"/>
          <p:nvPr/>
        </p:nvSpPr>
        <p:spPr>
          <a:xfrm>
            <a:off x="371000" y="1366775"/>
            <a:ext cx="1826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91" name="Google Shape;591;p30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592" name="Google Shape;5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30"/>
          <p:cNvSpPr/>
          <p:nvPr/>
        </p:nvSpPr>
        <p:spPr>
          <a:xfrm>
            <a:off x="5991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96" name="Google Shape;596;p30"/>
          <p:cNvSpPr/>
          <p:nvPr/>
        </p:nvSpPr>
        <p:spPr>
          <a:xfrm>
            <a:off x="4848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97" name="Google Shape;597;p30"/>
          <p:cNvSpPr/>
          <p:nvPr/>
        </p:nvSpPr>
        <p:spPr>
          <a:xfrm>
            <a:off x="3705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1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03" name="Google Shape;60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604" name="Google Shape;60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6" name="Google Shape;60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" name="Google Shape;61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2" name="Google Shape;61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3" name="Google Shape;61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p31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15" name="Google Shape;615;p31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16" name="Google Shape;616;p31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17" name="Google Shape;617;p31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18" name="Google Shape;618;p31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19" name="Google Shape;619;p31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20" name="Google Shape;620;p31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21" name="Google Shape;621;p31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622" name="Google Shape;62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4" name="Google Shape;62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624" y="124450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9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31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4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32" name="Google Shape;632;p31"/>
          <p:cNvSpPr txBox="1"/>
          <p:nvPr/>
        </p:nvSpPr>
        <p:spPr>
          <a:xfrm>
            <a:off x="371000" y="1366775"/>
            <a:ext cx="1826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33" name="Google Shape;633;p31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sp>
        <p:nvSpPr>
          <p:cNvPr id="73" name="Google Shape;73;p14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3511950" y="2246150"/>
            <a:ext cx="2120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Event venue</a:t>
            </a:r>
            <a:endParaRPr b="1"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32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39" name="Google Shape;63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640" name="Google Shape;64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5" name="Google Shape;6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8" name="Google Shape;64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32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1" name="Google Shape;651;p32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2" name="Google Shape;652;p32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3" name="Google Shape;653;p32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4" name="Google Shape;654;p32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5" name="Google Shape;655;p32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6" name="Google Shape;656;p32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7" name="Google Shape;657;p32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658" name="Google Shape;658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60" name="Google Shape;66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Google Shape;66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3" name="Google Shape;66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664" name="Google Shape;664;p32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4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5" name="Google Shape;665;p32"/>
          <p:cNvSpPr txBox="1"/>
          <p:nvPr/>
        </p:nvSpPr>
        <p:spPr>
          <a:xfrm>
            <a:off x="371000" y="1366775"/>
            <a:ext cx="1826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66" name="Google Shape;666;p32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667" name="Google Shape;6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9" name="Google Shape;6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32"/>
          <p:cNvSpPr/>
          <p:nvPr/>
        </p:nvSpPr>
        <p:spPr>
          <a:xfrm>
            <a:off x="5991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71" name="Google Shape;671;p32"/>
          <p:cNvSpPr/>
          <p:nvPr/>
        </p:nvSpPr>
        <p:spPr>
          <a:xfrm>
            <a:off x="4848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72" name="Google Shape;672;p32"/>
          <p:cNvSpPr/>
          <p:nvPr/>
        </p:nvSpPr>
        <p:spPr>
          <a:xfrm>
            <a:off x="3705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33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78" name="Google Shape;67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679" name="Google Shape;67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0" name="Google Shape;6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1" name="Google Shape;68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" name="Google Shape;68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6" name="Google Shape;68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7" name="Google Shape;68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8" name="Google Shape;68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p33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0" name="Google Shape;690;p33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1" name="Google Shape;691;p33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2" name="Google Shape;692;p33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3" name="Google Shape;693;p33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4" name="Google Shape;694;p33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5" name="Google Shape;695;p33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96" name="Google Shape;696;p33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697" name="Google Shape;69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9" name="Google Shape;6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79" y="41475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703" name="Google Shape;703;p33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04" name="Google Shape;704;p33"/>
          <p:cNvSpPr txBox="1"/>
          <p:nvPr/>
        </p:nvSpPr>
        <p:spPr>
          <a:xfrm>
            <a:off x="371000" y="1366775"/>
            <a:ext cx="1826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05" name="Google Shape;705;p33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706" name="Google Shape;7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33"/>
          <p:cNvSpPr/>
          <p:nvPr/>
        </p:nvSpPr>
        <p:spPr>
          <a:xfrm>
            <a:off x="5991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0" name="Google Shape;710;p33"/>
          <p:cNvSpPr/>
          <p:nvPr/>
        </p:nvSpPr>
        <p:spPr>
          <a:xfrm>
            <a:off x="4848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1" name="Google Shape;711;p33"/>
          <p:cNvSpPr/>
          <p:nvPr/>
        </p:nvSpPr>
        <p:spPr>
          <a:xfrm>
            <a:off x="3705288" y="2774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34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7" name="Google Shape;717;p34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18" name="Google Shape;71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719" name="Google Shape;71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" name="Google Shape;7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6" name="Google Shape;72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7" name="Google Shape;727;p34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28" name="Google Shape;728;p34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29" name="Google Shape;729;p34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0" name="Google Shape;730;p34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1" name="Google Shape;731;p34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2" name="Google Shape;732;p34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3" name="Google Shape;733;p34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4" name="Google Shape;734;p34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735" name="Google Shape;73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736" name="Google Shape;73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7" name="Google Shape;737;p34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8" name="Google Shape;738;p34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39" name="Google Shape;739;p34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0" name="Google Shape;740;p34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35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6" name="Google Shape;746;p35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47" name="Google Shape;74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748" name="Google Shape;74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624" y="124450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9" name="Google Shape;74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0" name="Google Shape;7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1" name="Google Shape;75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9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2" name="Google Shape;75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6" name="Google Shape;75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7" name="Google Shape;75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9" name="Google Shape;75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35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1" name="Google Shape;761;p35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2" name="Google Shape;762;p35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3" name="Google Shape;763;p35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4" name="Google Shape;764;p35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5" name="Google Shape;765;p35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6" name="Google Shape;766;p35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67" name="Google Shape;767;p35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768" name="Google Shape;76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769" name="Google Shape;76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0" name="Google Shape;770;p35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4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1" name="Google Shape;771;p35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2" name="Google Shape;772;p35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3" name="Google Shape;773;p35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74" name="Google Shape;774;p35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36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80" name="Google Shape;78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781" name="Google Shape;78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5" name="Google Shape;78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6" name="Google Shape;78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8" name="Google Shape;78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9" name="Google Shape;78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0" name="Google Shape;79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1" name="Google Shape;791;p36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2" name="Google Shape;792;p36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3" name="Google Shape;793;p36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4" name="Google Shape;794;p36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5" name="Google Shape;795;p36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6" name="Google Shape;796;p36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7" name="Google Shape;797;p36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798" name="Google Shape;798;p36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799" name="Google Shape;799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800" name="Google Shape;80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1" name="Google Shape;80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0919" y="211968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2" name="Google Shape;8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p36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4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4" name="Google Shape;804;p36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5" name="Google Shape;805;p36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6" name="Google Shape;806;p36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7" name="Google Shape;807;p36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8" name="Google Shape;808;p36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37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14" name="Google Shape;81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815" name="Google Shape;81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6" name="Google Shape;81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7" name="Google Shape;81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8" name="Google Shape;81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" name="Google Shape;81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0" name="Google Shape;82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1" name="Google Shape;82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2" name="Google Shape;82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3" name="Google Shape;82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4" name="Google Shape;82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5" name="Google Shape;825;p37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26" name="Google Shape;826;p37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27" name="Google Shape;827;p37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28" name="Google Shape;828;p37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29" name="Google Shape;829;p37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30" name="Google Shape;830;p37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31" name="Google Shape;831;p37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32" name="Google Shape;832;p37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833" name="Google Shape;83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834" name="Google Shape;83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5" name="Google Shape;83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6" name="Google Shape;83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79" y="41475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837" name="Google Shape;837;p37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38" name="Google Shape;838;p37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4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39" name="Google Shape;839;p37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40" name="Google Shape;840;p37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41" name="Google Shape;841;p37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42" name="Google Shape;842;p37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43" name="Google Shape;843;p37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38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49" name="Google Shape;8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850" name="Google Shape;85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1" name="Google Shape;85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2" name="Google Shape;85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3" name="Google Shape;85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Google Shape;85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5" name="Google Shape;85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6" name="Google Shape;85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38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61" name="Google Shape;861;p38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62" name="Google Shape;862;p38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63" name="Google Shape;863;p38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64" name="Google Shape;864;p38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65" name="Google Shape;865;p38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66" name="Google Shape;866;p38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67" name="Google Shape;867;p38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868" name="Google Shape;86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869" name="Google Shape;86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0" name="Google Shape;87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1" name="Google Shape;87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624" y="124450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2" name="Google Shape;87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3" name="Google Shape;87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4" name="Google Shape;87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9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875" name="Google Shape;875;p38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76" name="Google Shape;876;p38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8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77" name="Google Shape;877;p38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78" name="Google Shape;878;p38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79" name="Google Shape;879;p38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80" name="Google Shape;880;p38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81" name="Google Shape;881;p38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39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87" name="Google Shape;88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888" name="Google Shape;88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9" name="Google Shape;88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1" name="Google Shape;89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3" name="Google Shape;89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4" name="Google Shape;89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5" name="Google Shape;89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6" name="Google Shape;89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7" name="Google Shape;89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39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99" name="Google Shape;899;p39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00" name="Google Shape;900;p39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01" name="Google Shape;901;p39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02" name="Google Shape;902;p39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03" name="Google Shape;903;p39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04" name="Google Shape;904;p39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05" name="Google Shape;905;p39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906" name="Google Shape;906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907" name="Google Shape;90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8" name="Google Shape;90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9" name="Google Shape;90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0" name="Google Shape;91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1" name="Google Shape;91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2" name="Google Shape;91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913" name="Google Shape;913;p39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4" name="Google Shape;914;p39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8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5" name="Google Shape;915;p39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6" name="Google Shape;916;p39"/>
          <p:cNvSpPr/>
          <p:nvPr/>
        </p:nvSpPr>
        <p:spPr>
          <a:xfrm>
            <a:off x="2943288" y="2012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7" name="Google Shape;917;p39"/>
          <p:cNvSpPr/>
          <p:nvPr/>
        </p:nvSpPr>
        <p:spPr>
          <a:xfrm>
            <a:off x="2943288" y="2393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8" name="Google Shape;918;p39"/>
          <p:cNvSpPr/>
          <p:nvPr/>
        </p:nvSpPr>
        <p:spPr>
          <a:xfrm>
            <a:off x="2943288" y="28507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9" name="Google Shape;919;p39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20" name="Google Shape;920;p39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21" name="Google Shape;921;p39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22" name="Google Shape;922;p39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40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28" name="Google Shape;92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929" name="Google Shape;92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" name="Google Shape;93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1" name="Google Shape;93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2" name="Google Shape;93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3" name="Google Shape;93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4" name="Google Shape;93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5" name="Google Shape;93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6" name="Google Shape;93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7" name="Google Shape;937;p40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38" name="Google Shape;938;p40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39" name="Google Shape;939;p40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40" name="Google Shape;940;p40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41" name="Google Shape;941;p40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42" name="Google Shape;942;p40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43" name="Google Shape;943;p40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44" name="Google Shape;944;p40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945" name="Google Shape;94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946" name="Google Shape;946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7" name="Google Shape;947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49379" y="41475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40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3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49" name="Google Shape;949;p40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8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0" name="Google Shape;950;p40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951" name="Google Shape;951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1579" y="41475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2" name="Google Shape;952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" name="Google Shape;953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30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30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957" name="Google Shape;957;p40"/>
          <p:cNvSpPr/>
          <p:nvPr/>
        </p:nvSpPr>
        <p:spPr>
          <a:xfrm>
            <a:off x="2943288" y="2012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8" name="Google Shape;958;p40"/>
          <p:cNvSpPr/>
          <p:nvPr/>
        </p:nvSpPr>
        <p:spPr>
          <a:xfrm>
            <a:off x="2943288" y="23935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59" name="Google Shape;959;p40"/>
          <p:cNvSpPr/>
          <p:nvPr/>
        </p:nvSpPr>
        <p:spPr>
          <a:xfrm>
            <a:off x="2943288" y="2850750"/>
            <a:ext cx="572700" cy="572700"/>
          </a:xfrm>
          <a:prstGeom prst="mathMultiply">
            <a:avLst>
              <a:gd fmla="val 23520" name="adj1"/>
            </a:avLst>
          </a:prstGeom>
          <a:solidFill>
            <a:srgbClr val="CC4125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60" name="Google Shape;960;p40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61" name="Google Shape;961;p40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62" name="Google Shape;962;p40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63" name="Google Shape;963;p40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41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69" name="Google Shape;96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970" name="Google Shape;97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1" name="Google Shape;9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2" name="Google Shape;97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3" name="Google Shape;97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4" name="Google Shape;97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5" name="Google Shape;97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6" name="Google Shape;97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7" name="Google Shape;97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8" name="Google Shape;97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9" name="Google Shape;97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0" name="Google Shape;980;p41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81" name="Google Shape;981;p41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82" name="Google Shape;982;p41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83" name="Google Shape;983;p41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84" name="Google Shape;984;p41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85" name="Google Shape;985;p41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86" name="Google Shape;986;p41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87" name="Google Shape;987;p41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988" name="Google Shape;988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989" name="Google Shape;989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0" name="Google Shape;99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624" y="124450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1" name="Google Shape;99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2" name="Google Shape;99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3" name="Google Shape;99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9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41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3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5" name="Google Shape;995;p41"/>
          <p:cNvSpPr txBox="1"/>
          <p:nvPr/>
        </p:nvSpPr>
        <p:spPr>
          <a:xfrm>
            <a:off x="371000" y="1366775"/>
            <a:ext cx="1745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12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6" name="Google Shape;996;p41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7" name="Google Shape;997;p41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8" name="Google Shape;998;p41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99" name="Google Shape;999;p41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00" name="Google Shape;1000;p41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1086475" y="1519375"/>
            <a:ext cx="1241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Entry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3511950" y="2246150"/>
            <a:ext cx="2120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Event venue</a:t>
            </a:r>
            <a:endParaRPr b="1"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2" name="Google Shape;9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42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06" name="Google Shape;1006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007" name="Google Shape;100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8" name="Google Shape;100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9" name="Google Shape;100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0" name="Google Shape;101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1" name="Google Shape;1011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2" name="Google Shape;101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3" name="Google Shape;101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4" name="Google Shape;101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" name="Google Shape;101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6" name="Google Shape;101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7" name="Google Shape;1017;p42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18" name="Google Shape;1018;p42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19" name="Google Shape;1019;p42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20" name="Google Shape;1020;p42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21" name="Google Shape;1021;p42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22" name="Google Shape;1022;p42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23" name="Google Shape;1023;p42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24" name="Google Shape;1024;p42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025" name="Google Shape;1025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6" name="Google Shape;102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7" name="Google Shape;102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Google Shape;102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9" name="Google Shape;102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Google Shape;103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42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3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32" name="Google Shape;1032;p42"/>
          <p:cNvSpPr txBox="1"/>
          <p:nvPr/>
        </p:nvSpPr>
        <p:spPr>
          <a:xfrm>
            <a:off x="371000" y="1366775"/>
            <a:ext cx="1745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12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33" name="Google Shape;1033;p42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34" name="Google Shape;1034;p42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35" name="Google Shape;1035;p42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36" name="Google Shape;1036;p42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37" name="Google Shape;1037;p42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43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43" name="Google Shape;1043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044" name="Google Shape;104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5" name="Google Shape;104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6" name="Google Shape;104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7" name="Google Shape;104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8" name="Google Shape;104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9" name="Google Shape;1049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0" name="Google Shape;105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1" name="Google Shape;105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2" name="Google Shape;1052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3" name="Google Shape;105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4" name="Google Shape;1054;p43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55" name="Google Shape;1055;p43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56" name="Google Shape;1056;p43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57" name="Google Shape;1057;p43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58" name="Google Shape;1058;p43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59" name="Google Shape;1059;p43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60" name="Google Shape;1060;p43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61" name="Google Shape;1061;p43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062" name="Google Shape;1062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3" name="Google Shape;1063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64" name="Google Shape;106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79" y="41475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5" name="Google Shape;1065;p43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7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66" name="Google Shape;1066;p43"/>
          <p:cNvSpPr txBox="1"/>
          <p:nvPr/>
        </p:nvSpPr>
        <p:spPr>
          <a:xfrm>
            <a:off x="371000" y="1366775"/>
            <a:ext cx="17451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12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67" name="Google Shape;1067;p43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068" name="Google Shape;106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54" y="414755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9" name="Google Shape;106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54" y="414755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0" name="Google Shape;107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54" y="4147551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1" name="Google Shape;1071;p43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72" name="Google Shape;1072;p43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73" name="Google Shape;1073;p43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74" name="Google Shape;1074;p43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44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80" name="Google Shape;1080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081" name="Google Shape;108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2" name="Google Shape;108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3" name="Google Shape;108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4" name="Google Shape;108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5" name="Google Shape;1085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6" name="Google Shape;108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7" name="Google Shape;108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8" name="Google Shape;1088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9" name="Google Shape;108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0" name="Google Shape;109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1" name="Google Shape;1091;p44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92" name="Google Shape;1092;p44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93" name="Google Shape;1093;p44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94" name="Google Shape;1094;p44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95" name="Google Shape;1095;p44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96" name="Google Shape;1096;p44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97" name="Google Shape;1097;p44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98" name="Google Shape;1098;p44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099" name="Google Shape;1099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0" name="Google Shape;1100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1" name="Google Shape;110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624" y="124450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2" name="Google Shape;110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3" name="Google Shape;110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4" name="Google Shape;110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9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5" name="Google Shape;1105;p44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7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06" name="Google Shape;1106;p44"/>
          <p:cNvSpPr txBox="1"/>
          <p:nvPr/>
        </p:nvSpPr>
        <p:spPr>
          <a:xfrm>
            <a:off x="371000" y="1366775"/>
            <a:ext cx="18075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07" name="Google Shape;1107;p44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08" name="Google Shape;1108;p44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09" name="Google Shape;1109;p44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10" name="Google Shape;1110;p44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11" name="Google Shape;1111;p44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5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17" name="Google Shape;111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118" name="Google Shape;111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0" name="Google Shape;112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1" name="Google Shape;112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2" name="Google Shape;112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3" name="Google Shape;112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4" name="Google Shape;112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5" name="Google Shape;112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6" name="Google Shape;112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7" name="Google Shape;112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8" name="Google Shape;1128;p45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29" name="Google Shape;1129;p45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30" name="Google Shape;1130;p45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31" name="Google Shape;1131;p45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32" name="Google Shape;1132;p45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33" name="Google Shape;1133;p45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34" name="Google Shape;1134;p45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35" name="Google Shape;1135;p45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136" name="Google Shape;1136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7" name="Google Shape;1137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38" name="Google Shape;113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9" name="Google Shape;113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0" name="Google Shape;114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1" name="Google Shape;114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2" name="Google Shape;1142;p45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7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43" name="Google Shape;1143;p45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44" name="Google Shape;1144;p45"/>
          <p:cNvSpPr txBox="1"/>
          <p:nvPr/>
        </p:nvSpPr>
        <p:spPr>
          <a:xfrm>
            <a:off x="371000" y="1366775"/>
            <a:ext cx="18075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45" name="Google Shape;1145;p45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46" name="Google Shape;1146;p45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47" name="Google Shape;1147;p45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48" name="Google Shape;1148;p45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46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54" name="Google Shape;115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155" name="Google Shape;115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6" name="Google Shape;115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7" name="Google Shape;115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8" name="Google Shape;115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9" name="Google Shape;115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0" name="Google Shape;116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1" name="Google Shape;116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2" name="Google Shape;116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3" name="Google Shape;116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4" name="Google Shape;116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5" name="Google Shape;1165;p46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66" name="Google Shape;1166;p46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67" name="Google Shape;1167;p46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68" name="Google Shape;1168;p46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69" name="Google Shape;1169;p46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70" name="Google Shape;1170;p46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71" name="Google Shape;1171;p46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72" name="Google Shape;1172;p46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173" name="Google Shape;1173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74" name="Google Shape;1174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5" name="Google Shape;117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79" y="41475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6" name="Google Shape;1176;p46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11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77" name="Google Shape;1177;p46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178" name="Google Shape;117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54" y="414755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9" name="Google Shape;117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54" y="414755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0" name="Google Shape;118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54" y="4147551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1" name="Google Shape;1181;p46"/>
          <p:cNvSpPr txBox="1"/>
          <p:nvPr/>
        </p:nvSpPr>
        <p:spPr>
          <a:xfrm>
            <a:off x="371000" y="1366775"/>
            <a:ext cx="18075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16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82" name="Google Shape;1182;p46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83" name="Google Shape;1183;p46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84" name="Google Shape;1184;p46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85" name="Google Shape;1185;p46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47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91" name="Google Shape;119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192" name="Google Shape;119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3" name="Google Shape;119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4" name="Google Shape;119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5" name="Google Shape;119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6" name="Google Shape;119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7" name="Google Shape;1197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8" name="Google Shape;119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9" name="Google Shape;1199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0" name="Google Shape;120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1" name="Google Shape;120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2" name="Google Shape;1202;p47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03" name="Google Shape;1203;p47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04" name="Google Shape;1204;p47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05" name="Google Shape;1205;p47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06" name="Google Shape;1206;p47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07" name="Google Shape;1207;p47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08" name="Google Shape;1208;p47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09" name="Google Shape;1209;p47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210" name="Google Shape;1210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1" name="Google Shape;1211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2" name="Google Shape;121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624" y="124450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3" name="Google Shape;121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4" name="Google Shape;121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5" name="Google Shape;121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9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6" name="Google Shape;1216;p47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11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17" name="Google Shape;1217;p47"/>
          <p:cNvSpPr txBox="1"/>
          <p:nvPr/>
        </p:nvSpPr>
        <p:spPr>
          <a:xfrm>
            <a:off x="371000" y="1366775"/>
            <a:ext cx="1796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18" name="Google Shape;1218;p47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19" name="Google Shape;1219;p47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20" name="Google Shape;1220;p47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21" name="Google Shape;1221;p47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22" name="Google Shape;1222;p47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48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28" name="Google Shape;1228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229" name="Google Shape;122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0" name="Google Shape;123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1" name="Google Shape;123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2" name="Google Shape;123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3" name="Google Shape;1233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4" name="Google Shape;1234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5" name="Google Shape;123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6" name="Google Shape;123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7" name="Google Shape;123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8" name="Google Shape;123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9" name="Google Shape;1239;p48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40" name="Google Shape;1240;p48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41" name="Google Shape;1241;p48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42" name="Google Shape;1242;p48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43" name="Google Shape;1243;p48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44" name="Google Shape;1244;p48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45" name="Google Shape;1245;p48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46" name="Google Shape;1246;p48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247" name="Google Shape;1247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8" name="Google Shape;1248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9" name="Google Shape;124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0" name="Google Shape;125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1" name="Google Shape;125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2" name="Google Shape;125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442" y="2618176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3" name="Google Shape;1253;p48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11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54" name="Google Shape;1254;p48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55" name="Google Shape;1255;p48"/>
          <p:cNvSpPr txBox="1"/>
          <p:nvPr/>
        </p:nvSpPr>
        <p:spPr>
          <a:xfrm>
            <a:off x="371000" y="1366775"/>
            <a:ext cx="1796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56" name="Google Shape;1256;p48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57" name="Google Shape;1257;p48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58" name="Google Shape;1258;p48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59" name="Google Shape;1259;p48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49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65" name="Google Shape;1265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266" name="Google Shape;126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7" name="Google Shape;126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8" name="Google Shape;126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9" name="Google Shape;1269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0" name="Google Shape;127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1" name="Google Shape;1271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2" name="Google Shape;1272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3" name="Google Shape;1273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4" name="Google Shape;127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5" name="Google Shape;1275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6" name="Google Shape;1276;p49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77" name="Google Shape;1277;p49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78" name="Google Shape;1278;p49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79" name="Google Shape;1279;p49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80" name="Google Shape;1280;p49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81" name="Google Shape;1281;p49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82" name="Google Shape;1282;p49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83" name="Google Shape;1283;p49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284" name="Google Shape;1284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5" name="Google Shape;1285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86" name="Google Shape;128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79" y="41475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7" name="Google Shape;1287;p49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88" name="Google Shape;1288;p49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289" name="Google Shape;128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54" y="414755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0" name="Google Shape;129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54" y="414755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1" name="Google Shape;129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54" y="4147551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2" name="Google Shape;1292;p49"/>
          <p:cNvSpPr txBox="1"/>
          <p:nvPr/>
        </p:nvSpPr>
        <p:spPr>
          <a:xfrm>
            <a:off x="371000" y="1366775"/>
            <a:ext cx="1796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93" name="Google Shape;1293;p49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94" name="Google Shape;1294;p49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95" name="Google Shape;1295;p49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96" name="Google Shape;1296;p49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50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02" name="Google Shape;130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303" name="Google Shape;130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4" name="Google Shape;130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5" name="Google Shape;130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1" name="Google Shape;1311;p50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12" name="Google Shape;1312;p50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13" name="Google Shape;1313;p50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14" name="Google Shape;1314;p50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15" name="Google Shape;1315;p50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16" name="Google Shape;1316;p50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17" name="Google Shape;1317;p50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18" name="Google Shape;1318;p50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19" name="Google Shape;1319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0" name="Google Shape;1320;p50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21" name="Google Shape;1321;p50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22" name="Google Shape;1322;p50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23" name="Google Shape;1323;p50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24" name="Google Shape;1324;p50"/>
          <p:cNvSpPr/>
          <p:nvPr/>
        </p:nvSpPr>
        <p:spPr>
          <a:xfrm>
            <a:off x="227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25" name="Google Shape;1325;p50"/>
          <p:cNvSpPr txBox="1"/>
          <p:nvPr/>
        </p:nvSpPr>
        <p:spPr>
          <a:xfrm>
            <a:off x="227500" y="1809250"/>
            <a:ext cx="14229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26" name="Google Shape;1326;p50"/>
          <p:cNvSpPr txBox="1"/>
          <p:nvPr/>
        </p:nvSpPr>
        <p:spPr>
          <a:xfrm>
            <a:off x="231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27" name="Google Shape;1327;p50"/>
          <p:cNvSpPr txBox="1"/>
          <p:nvPr/>
        </p:nvSpPr>
        <p:spPr>
          <a:xfrm>
            <a:off x="131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New</a:t>
            </a: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51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DD7E6B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Bree Serif"/>
                <a:ea typeface="Bree Serif"/>
                <a:cs typeface="Bree Serif"/>
                <a:sym typeface="Bree Serif"/>
              </a:rPr>
              <a:t>Admission Control Algorithms can improve throughput</a:t>
            </a:r>
            <a:endParaRPr sz="21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latin typeface="Bree Serif"/>
                <a:ea typeface="Bree Serif"/>
                <a:cs typeface="Bree Serif"/>
                <a:sym typeface="Bree Serif"/>
              </a:rPr>
              <a:t>(or severely impact throughput)</a:t>
            </a:r>
            <a:r>
              <a:rPr lang="en" sz="2100">
                <a:latin typeface="Bree Serif"/>
                <a:ea typeface="Bree Serif"/>
                <a:cs typeface="Bree Serif"/>
                <a:sym typeface="Bree Serif"/>
              </a:rPr>
              <a:t> </a:t>
            </a:r>
            <a:endParaRPr sz="21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33" name="Google Shape;1333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334" name="Google Shape;133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5" name="Google Shape;133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6" name="Google Shape;133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7" name="Google Shape;133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8" name="Google Shape;133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9" name="Google Shape;133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0" name="Google Shape;134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1" name="Google Shape;134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2" name="Google Shape;1342;p51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43" name="Google Shape;1343;p51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44" name="Google Shape;1344;p51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45" name="Google Shape;1345;p51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46" name="Google Shape;1346;p51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47" name="Google Shape;1347;p51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48" name="Google Shape;1348;p51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49" name="Google Shape;1349;p51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50" name="Google Shape;1350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1" name="Google Shape;1351;p51"/>
          <p:cNvSpPr/>
          <p:nvPr/>
        </p:nvSpPr>
        <p:spPr>
          <a:xfrm>
            <a:off x="6704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52" name="Google Shape;1352;p51"/>
          <p:cNvSpPr txBox="1"/>
          <p:nvPr/>
        </p:nvSpPr>
        <p:spPr>
          <a:xfrm>
            <a:off x="6704500" y="1809250"/>
            <a:ext cx="1227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53" name="Google Shape;1353;p51"/>
          <p:cNvSpPr txBox="1"/>
          <p:nvPr/>
        </p:nvSpPr>
        <p:spPr>
          <a:xfrm>
            <a:off x="6708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54" name="Google Shape;1354;p51"/>
          <p:cNvSpPr txBox="1"/>
          <p:nvPr/>
        </p:nvSpPr>
        <p:spPr>
          <a:xfrm>
            <a:off x="6608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Previous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55" name="Google Shape;1355;p51"/>
          <p:cNvSpPr/>
          <p:nvPr/>
        </p:nvSpPr>
        <p:spPr>
          <a:xfrm>
            <a:off x="227500" y="1083700"/>
            <a:ext cx="2174100" cy="1123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56" name="Google Shape;1356;p51"/>
          <p:cNvSpPr txBox="1"/>
          <p:nvPr/>
        </p:nvSpPr>
        <p:spPr>
          <a:xfrm>
            <a:off x="227500" y="1809250"/>
            <a:ext cx="14229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15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57" name="Google Shape;1357;p51"/>
          <p:cNvSpPr txBox="1"/>
          <p:nvPr/>
        </p:nvSpPr>
        <p:spPr>
          <a:xfrm>
            <a:off x="231375" y="1504250"/>
            <a:ext cx="1779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20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58" name="Google Shape;1358;p51"/>
          <p:cNvSpPr txBox="1"/>
          <p:nvPr/>
        </p:nvSpPr>
        <p:spPr>
          <a:xfrm>
            <a:off x="131550" y="1119950"/>
            <a:ext cx="2387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New Game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1086475" y="3500575"/>
            <a:ext cx="1241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Exit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1086475" y="1519375"/>
            <a:ext cx="1241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Entry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3511950" y="2246150"/>
            <a:ext cx="2120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Event venue</a:t>
            </a:r>
            <a:endParaRPr b="1"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18" name="Google Shape;11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2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364" name="Google Shape;136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5" name="Google Shape;136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6" name="Google Shape;136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7" name="Google Shape;136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8" name="Google Shape;136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9" name="Google Shape;136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0" name="Google Shape;137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1" name="Google Shape;137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2" name="Google Shape;1372;p52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73" name="Google Shape;1373;p52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74" name="Google Shape;1374;p52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75" name="Google Shape;1375;p52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76" name="Google Shape;1376;p52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77" name="Google Shape;1377;p52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78" name="Google Shape;1378;p52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79" name="Google Shape;1379;p52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380" name="Google Shape;1380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1" name="Google Shape;1381;p52"/>
          <p:cNvSpPr txBox="1"/>
          <p:nvPr/>
        </p:nvSpPr>
        <p:spPr>
          <a:xfrm>
            <a:off x="3511675" y="1074450"/>
            <a:ext cx="20613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Input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82" name="Google Shape;1382;p52"/>
          <p:cNvSpPr txBox="1"/>
          <p:nvPr/>
        </p:nvSpPr>
        <p:spPr>
          <a:xfrm>
            <a:off x="3541350" y="4175250"/>
            <a:ext cx="20613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Output</a:t>
            </a: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 Ports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83" name="Google Shape;1383;p52"/>
          <p:cNvSpPr txBox="1"/>
          <p:nvPr/>
        </p:nvSpPr>
        <p:spPr>
          <a:xfrm>
            <a:off x="3511950" y="2550950"/>
            <a:ext cx="2120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Shared Buffer</a:t>
            </a:r>
            <a:endParaRPr b="1"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84" name="Google Shape;1384;p52"/>
          <p:cNvSpPr txBox="1"/>
          <p:nvPr/>
        </p:nvSpPr>
        <p:spPr>
          <a:xfrm>
            <a:off x="235075" y="2717475"/>
            <a:ext cx="22386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Buffer Sharing</a:t>
            </a:r>
            <a:endParaRPr b="1"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Algorithm</a:t>
            </a:r>
            <a:endParaRPr b="1"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85" name="Google Shape;1385;p52"/>
          <p:cNvSpPr/>
          <p:nvPr/>
        </p:nvSpPr>
        <p:spPr>
          <a:xfrm>
            <a:off x="6858200" y="982050"/>
            <a:ext cx="472500" cy="3682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86" name="Google Shape;1386;p52"/>
          <p:cNvSpPr txBox="1"/>
          <p:nvPr/>
        </p:nvSpPr>
        <p:spPr>
          <a:xfrm>
            <a:off x="7016875" y="2336425"/>
            <a:ext cx="20613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Network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Switch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87" name="Google Shape;1387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8" name="Google Shape;1388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Buffer Sharing</a:t>
            </a:r>
            <a:endParaRPr b="1" sz="2822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4" name="Google Shape;1394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Bursty traffic requires buffers to avoid packet losses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Stringent performance requirements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CC0000"/>
                </a:solidFill>
              </a:rPr>
              <a:t>But</a:t>
            </a:r>
            <a:r>
              <a:rPr lang="en"/>
              <a:t> buffer sizes are unable to scale with capacity increase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395" name="Google Shape;1395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Buffer Sharing: An Emerging Critical Problem</a:t>
            </a:r>
            <a:endParaRPr b="1" sz="2822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1" name="Google Shape;1401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Bursty traffic requires buffers to avoid packet losses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Stringent performance requirements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chemeClr val="lt2"/>
                </a:solidFill>
              </a:rPr>
              <a:t>But buffer sizes are unable to scale with capacity increase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CC0000"/>
                </a:solidFill>
              </a:rPr>
              <a:t>Buffer Sharing algorithm can severely impact end-to-end performance e.g., FCTs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402" name="Google Shape;1402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Buffer Sharing: An Emerging Critical Problem</a:t>
            </a:r>
            <a:endParaRPr b="1" sz="2822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Buffer Sharing</a:t>
            </a:r>
            <a:r>
              <a:rPr b="1" lang="en" sz="2822"/>
              <a:t> </a:t>
            </a:r>
            <a:r>
              <a:rPr lang="en" sz="2822"/>
              <a:t>(An Online Perspective)</a:t>
            </a:r>
            <a:endParaRPr b="1" sz="2822"/>
          </a:p>
        </p:txBody>
      </p:sp>
      <p:sp>
        <p:nvSpPr>
          <p:cNvPr id="1408" name="Google Shape;1408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CC0000"/>
                </a:solidFill>
              </a:rPr>
              <a:t>Goal:</a:t>
            </a:r>
            <a:r>
              <a:rPr lang="en"/>
              <a:t> Maximize the number of transmitted packets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Throughput maximization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1409" name="Google Shape;1409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Buffer Sharing</a:t>
            </a:r>
            <a:r>
              <a:rPr b="1" lang="en" sz="2822"/>
              <a:t> </a:t>
            </a:r>
            <a:r>
              <a:rPr lang="en" sz="2822"/>
              <a:t>(An Online Perspective)</a:t>
            </a:r>
            <a:endParaRPr b="1" sz="2822"/>
          </a:p>
        </p:txBody>
      </p:sp>
      <p:sp>
        <p:nvSpPr>
          <p:cNvPr id="1415" name="Google Shape;1415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CC0000"/>
                </a:solidFill>
              </a:rPr>
              <a:t>Goal:</a:t>
            </a:r>
            <a:r>
              <a:rPr lang="en"/>
              <a:t> Maximize the number of transmitted packets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Throughput maximization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CC0000"/>
                </a:solidFill>
              </a:rPr>
              <a:t>Online algorithm (ALG)</a:t>
            </a:r>
            <a:r>
              <a:rPr lang="en">
                <a:solidFill>
                  <a:srgbClr val="999999"/>
                </a:solidFill>
              </a:rPr>
              <a:t> </a:t>
            </a:r>
            <a:r>
              <a:rPr lang="en">
                <a:solidFill>
                  <a:schemeClr val="lt2"/>
                </a:solidFill>
              </a:rPr>
              <a:t>takes spontaneous decisions upon every packet arrival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416" name="Google Shape;1416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Buffer Sharing</a:t>
            </a:r>
            <a:r>
              <a:rPr b="1" lang="en" sz="2822"/>
              <a:t> </a:t>
            </a:r>
            <a:r>
              <a:rPr lang="en" sz="2822"/>
              <a:t>(An Online Perspective)</a:t>
            </a:r>
            <a:endParaRPr b="1" sz="2822"/>
          </a:p>
        </p:txBody>
      </p:sp>
      <p:sp>
        <p:nvSpPr>
          <p:cNvPr id="1422" name="Google Shape;1422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CC0000"/>
                </a:solidFill>
              </a:rPr>
              <a:t>Goal:</a:t>
            </a:r>
            <a:r>
              <a:rPr lang="en"/>
              <a:t> Maximize the number of transmitted packets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Throughput maximization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>
                <a:solidFill>
                  <a:srgbClr val="CC0000"/>
                </a:solidFill>
              </a:rPr>
              <a:t>Online algorithm (ALG)</a:t>
            </a:r>
            <a:r>
              <a:rPr lang="en">
                <a:solidFill>
                  <a:srgbClr val="999999"/>
                </a:solidFill>
              </a:rPr>
              <a:t> </a:t>
            </a:r>
            <a:r>
              <a:rPr lang="en">
                <a:solidFill>
                  <a:schemeClr val="lt2"/>
                </a:solidFill>
              </a:rPr>
              <a:t>takes spontaneous decisions upon every packet arrival</a:t>
            </a:r>
            <a:endParaRPr>
              <a:solidFill>
                <a:schemeClr val="l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>
                <a:solidFill>
                  <a:srgbClr val="CC0000"/>
                </a:solidFill>
              </a:rPr>
              <a:t>Offline optimal algorithm (OPT) </a:t>
            </a:r>
            <a:r>
              <a:rPr lang="en">
                <a:solidFill>
                  <a:schemeClr val="lt2"/>
                </a:solidFill>
              </a:rPr>
              <a:t>has prior knowledge of the entire arrival sequence and performs optimally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423" name="Google Shape;1423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Buffer Sharing</a:t>
            </a:r>
            <a:r>
              <a:rPr b="1" lang="en" sz="2822"/>
              <a:t> </a:t>
            </a:r>
            <a:r>
              <a:rPr lang="en" sz="2822"/>
              <a:t>(An Online Perspective)</a:t>
            </a:r>
            <a:endParaRPr b="1" sz="2822"/>
          </a:p>
        </p:txBody>
      </p:sp>
      <p:sp>
        <p:nvSpPr>
          <p:cNvPr id="1429" name="Google Shape;1429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ALG is </a:t>
            </a:r>
            <a:r>
              <a:rPr i="1" lang="en">
                <a:solidFill>
                  <a:srgbClr val="B7B7B7"/>
                </a:solidFill>
              </a:rPr>
              <a:t>C</a:t>
            </a:r>
            <a:r>
              <a:rPr lang="en">
                <a:solidFill>
                  <a:srgbClr val="B7B7B7"/>
                </a:solidFill>
              </a:rPr>
              <a:t> competitive if OPT transmits no more than </a:t>
            </a:r>
            <a:r>
              <a:rPr i="1" lang="en">
                <a:solidFill>
                  <a:srgbClr val="B7B7B7"/>
                </a:solidFill>
              </a:rPr>
              <a:t>C</a:t>
            </a:r>
            <a:r>
              <a:rPr lang="en">
                <a:solidFill>
                  <a:srgbClr val="B7B7B7"/>
                </a:solidFill>
              </a:rPr>
              <a:t> times that of ALG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i="1" lang="en">
                <a:solidFill>
                  <a:srgbClr val="CC0000"/>
                </a:solidFill>
              </a:rPr>
              <a:t>OPT </a:t>
            </a:r>
            <a:r>
              <a:rPr lang="en">
                <a:solidFill>
                  <a:srgbClr val="CC0000"/>
                </a:solidFill>
              </a:rPr>
              <a:t> </a:t>
            </a:r>
            <a:r>
              <a:rPr lang="en" sz="2600">
                <a:solidFill>
                  <a:srgbClr val="CC0000"/>
                </a:solidFill>
              </a:rPr>
              <a:t>≤</a:t>
            </a:r>
            <a:r>
              <a:rPr lang="en">
                <a:solidFill>
                  <a:srgbClr val="CC0000"/>
                </a:solidFill>
              </a:rPr>
              <a:t> </a:t>
            </a:r>
            <a:r>
              <a:rPr i="1" lang="en">
                <a:solidFill>
                  <a:srgbClr val="CC0000"/>
                </a:solidFill>
              </a:rPr>
              <a:t>C</a:t>
            </a:r>
            <a:r>
              <a:rPr lang="en">
                <a:solidFill>
                  <a:srgbClr val="CC0000"/>
                </a:solidFill>
              </a:rPr>
              <a:t> ᐧ </a:t>
            </a:r>
            <a:r>
              <a:rPr i="1" lang="en">
                <a:solidFill>
                  <a:srgbClr val="CC0000"/>
                </a:solidFill>
              </a:rPr>
              <a:t>ALG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430" name="Google Shape;1430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Buffer Sharing</a:t>
            </a:r>
            <a:r>
              <a:rPr b="1" lang="en" sz="2822"/>
              <a:t> </a:t>
            </a:r>
            <a:r>
              <a:rPr lang="en" sz="2822"/>
              <a:t>(An Online Perspective)</a:t>
            </a:r>
            <a:endParaRPr b="1" sz="2822"/>
          </a:p>
        </p:txBody>
      </p:sp>
      <p:sp>
        <p:nvSpPr>
          <p:cNvPr id="1436" name="Google Shape;1436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ALG is </a:t>
            </a:r>
            <a:r>
              <a:rPr i="1" lang="en">
                <a:solidFill>
                  <a:srgbClr val="B7B7B7"/>
                </a:solidFill>
              </a:rPr>
              <a:t>C</a:t>
            </a:r>
            <a:r>
              <a:rPr lang="en">
                <a:solidFill>
                  <a:srgbClr val="B7B7B7"/>
                </a:solidFill>
              </a:rPr>
              <a:t> competitive if OPT transmits no more than </a:t>
            </a:r>
            <a:r>
              <a:rPr i="1" lang="en">
                <a:solidFill>
                  <a:srgbClr val="B7B7B7"/>
                </a:solidFill>
              </a:rPr>
              <a:t>C</a:t>
            </a:r>
            <a:r>
              <a:rPr lang="en">
                <a:solidFill>
                  <a:srgbClr val="B7B7B7"/>
                </a:solidFill>
              </a:rPr>
              <a:t> times that of ALG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i="1" lang="en">
                <a:solidFill>
                  <a:srgbClr val="CC0000"/>
                </a:solidFill>
              </a:rPr>
              <a:t>OPT </a:t>
            </a:r>
            <a:r>
              <a:rPr lang="en">
                <a:solidFill>
                  <a:srgbClr val="CC0000"/>
                </a:solidFill>
              </a:rPr>
              <a:t> </a:t>
            </a:r>
            <a:r>
              <a:rPr lang="en" sz="2600">
                <a:solidFill>
                  <a:srgbClr val="CC0000"/>
                </a:solidFill>
              </a:rPr>
              <a:t>≤</a:t>
            </a:r>
            <a:r>
              <a:rPr lang="en">
                <a:solidFill>
                  <a:srgbClr val="CC0000"/>
                </a:solidFill>
              </a:rPr>
              <a:t> </a:t>
            </a:r>
            <a:r>
              <a:rPr i="1" lang="en">
                <a:solidFill>
                  <a:srgbClr val="CC0000"/>
                </a:solidFill>
              </a:rPr>
              <a:t>C</a:t>
            </a:r>
            <a:r>
              <a:rPr lang="en">
                <a:solidFill>
                  <a:srgbClr val="CC0000"/>
                </a:solidFill>
              </a:rPr>
              <a:t> ᐧ </a:t>
            </a:r>
            <a:r>
              <a:rPr i="1" lang="en">
                <a:solidFill>
                  <a:srgbClr val="CC0000"/>
                </a:solidFill>
              </a:rPr>
              <a:t>ALG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437" name="Google Shape;1437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8" name="Google Shape;1438;p59"/>
          <p:cNvSpPr/>
          <p:nvPr/>
        </p:nvSpPr>
        <p:spPr>
          <a:xfrm>
            <a:off x="2075900" y="2088500"/>
            <a:ext cx="247800" cy="483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439" name="Google Shape;1439;p59"/>
          <p:cNvCxnSpPr>
            <a:stCxn id="1438" idx="2"/>
          </p:cNvCxnSpPr>
          <p:nvPr/>
        </p:nvCxnSpPr>
        <p:spPr>
          <a:xfrm>
            <a:off x="2199800" y="2571800"/>
            <a:ext cx="0" cy="5001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0" name="Google Shape;1440;p59"/>
          <p:cNvSpPr txBox="1"/>
          <p:nvPr/>
        </p:nvSpPr>
        <p:spPr>
          <a:xfrm>
            <a:off x="907950" y="3059200"/>
            <a:ext cx="26685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Competitive Ratio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Online Buffer Sharing Algorithms</a:t>
            </a:r>
            <a:endParaRPr sz="2822"/>
          </a:p>
        </p:txBody>
      </p:sp>
      <p:sp>
        <p:nvSpPr>
          <p:cNvPr id="1446" name="Google Shape;1446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7" name="Google Shape;1447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Char char="●"/>
            </a:pPr>
            <a:r>
              <a:rPr lang="en">
                <a:solidFill>
                  <a:srgbClr val="CC0000"/>
                </a:solidFill>
              </a:rPr>
              <a:t>Drop-tail:</a:t>
            </a:r>
            <a:r>
              <a:rPr lang="en">
                <a:solidFill>
                  <a:srgbClr val="999999"/>
                </a:solidFill>
              </a:rPr>
              <a:t> </a:t>
            </a:r>
            <a:r>
              <a:rPr lang="en">
                <a:solidFill>
                  <a:srgbClr val="B7B7B7"/>
                </a:solidFill>
              </a:rPr>
              <a:t>Drop on arrival or accept</a:t>
            </a:r>
            <a:endParaRPr>
              <a:solidFill>
                <a:srgbClr val="B7B7B7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lang="en">
                <a:solidFill>
                  <a:srgbClr val="B7B7B7"/>
                </a:solidFill>
              </a:rPr>
              <a:t>All commodity switches support drop-tail buffers</a:t>
            </a:r>
            <a:endParaRPr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Char char="●"/>
            </a:pPr>
            <a:r>
              <a:rPr lang="en">
                <a:solidFill>
                  <a:srgbClr val="CC0000"/>
                </a:solidFill>
              </a:rPr>
              <a:t>Push-out:</a:t>
            </a:r>
            <a:r>
              <a:rPr lang="en">
                <a:solidFill>
                  <a:srgbClr val="999999"/>
                </a:solidFill>
              </a:rPr>
              <a:t> </a:t>
            </a:r>
            <a:r>
              <a:rPr lang="en">
                <a:solidFill>
                  <a:srgbClr val="B7B7B7"/>
                </a:solidFill>
              </a:rPr>
              <a:t>Accept all packets and push a packet out when the buffer is full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i="1" lang="en">
                <a:solidFill>
                  <a:srgbClr val="B7B7B7"/>
                </a:solidFill>
              </a:rPr>
              <a:t>Not supported in hardware</a:t>
            </a:r>
            <a:endParaRPr i="1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61"/>
          <p:cNvSpPr txBox="1"/>
          <p:nvPr/>
        </p:nvSpPr>
        <p:spPr>
          <a:xfrm>
            <a:off x="6361800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Lower Throughput</a:t>
            </a:r>
            <a:endParaRPr sz="25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53" name="Google Shape;1453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4" name="Google Shape;1454;p61"/>
          <p:cNvSpPr txBox="1"/>
          <p:nvPr/>
        </p:nvSpPr>
        <p:spPr>
          <a:xfrm>
            <a:off x="-23019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Optimal</a:t>
            </a: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 Throughput</a:t>
            </a:r>
            <a:endParaRPr sz="25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55" name="Google Shape;1455;p61"/>
          <p:cNvSpPr/>
          <p:nvPr/>
        </p:nvSpPr>
        <p:spPr>
          <a:xfrm>
            <a:off x="746500" y="3012975"/>
            <a:ext cx="7749000" cy="8670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Competitive ratio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56" name="Google Shape;1456;p61"/>
          <p:cNvSpPr txBox="1"/>
          <p:nvPr/>
        </p:nvSpPr>
        <p:spPr>
          <a:xfrm>
            <a:off x="7020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57" name="Google Shape;1457;p61"/>
          <p:cNvSpPr txBox="1"/>
          <p:nvPr/>
        </p:nvSpPr>
        <p:spPr>
          <a:xfrm>
            <a:off x="78648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N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4" name="Google Shape;12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7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6" name="Google Shape;136;p17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8" name="Google Shape;138;p17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9" name="Google Shape;139;p17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0" name="Google Shape;140;p17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1" name="Google Shape;141;p17"/>
          <p:cNvSpPr txBox="1"/>
          <p:nvPr/>
        </p:nvSpPr>
        <p:spPr>
          <a:xfrm>
            <a:off x="1086475" y="3500575"/>
            <a:ext cx="1241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Exit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2" name="Google Shape;142;p17"/>
          <p:cNvSpPr txBox="1"/>
          <p:nvPr/>
        </p:nvSpPr>
        <p:spPr>
          <a:xfrm>
            <a:off x="1086475" y="1519375"/>
            <a:ext cx="1241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Entry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3511950" y="2246150"/>
            <a:ext cx="2120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Event venue</a:t>
            </a:r>
            <a:endParaRPr b="1"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4" name="Google Shape;14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17"/>
          <p:cNvSpPr txBox="1"/>
          <p:nvPr/>
        </p:nvSpPr>
        <p:spPr>
          <a:xfrm>
            <a:off x="3677275" y="26623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b="1"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62"/>
          <p:cNvSpPr/>
          <p:nvPr/>
        </p:nvSpPr>
        <p:spPr>
          <a:xfrm>
            <a:off x="5011325" y="2670308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3" name="Google Shape;1463;p62"/>
          <p:cNvSpPr/>
          <p:nvPr/>
        </p:nvSpPr>
        <p:spPr>
          <a:xfrm>
            <a:off x="6361800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4" name="Google Shape;1464;p62"/>
          <p:cNvSpPr/>
          <p:nvPr/>
        </p:nvSpPr>
        <p:spPr>
          <a:xfrm>
            <a:off x="7483675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5" name="Google Shape;1465;p62"/>
          <p:cNvSpPr txBox="1"/>
          <p:nvPr/>
        </p:nvSpPr>
        <p:spPr>
          <a:xfrm>
            <a:off x="6361800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Lower Throughput</a:t>
            </a:r>
            <a:endParaRPr sz="25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66" name="Google Shape;1466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7" name="Google Shape;1467;p62"/>
          <p:cNvSpPr txBox="1"/>
          <p:nvPr/>
        </p:nvSpPr>
        <p:spPr>
          <a:xfrm>
            <a:off x="-23019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Optimal Throughput</a:t>
            </a:r>
            <a:endParaRPr sz="25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68" name="Google Shape;1468;p62"/>
          <p:cNvSpPr txBox="1"/>
          <p:nvPr/>
        </p:nvSpPr>
        <p:spPr>
          <a:xfrm>
            <a:off x="7184550" y="1893875"/>
            <a:ext cx="1287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Complete Sharing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69" name="Google Shape;1469;p62"/>
          <p:cNvSpPr txBox="1"/>
          <p:nvPr/>
        </p:nvSpPr>
        <p:spPr>
          <a:xfrm>
            <a:off x="5755025" y="1893875"/>
            <a:ext cx="1527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Dynamic Thresholds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70" name="Google Shape;1470;p62"/>
          <p:cNvSpPr txBox="1"/>
          <p:nvPr/>
        </p:nvSpPr>
        <p:spPr>
          <a:xfrm>
            <a:off x="4550175" y="2047775"/>
            <a:ext cx="13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Harmonic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71" name="Google Shape;1471;p62"/>
          <p:cNvSpPr/>
          <p:nvPr/>
        </p:nvSpPr>
        <p:spPr>
          <a:xfrm>
            <a:off x="746500" y="3012975"/>
            <a:ext cx="7749000" cy="8670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Competitive ratio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72" name="Google Shape;1472;p62"/>
          <p:cNvSpPr txBox="1"/>
          <p:nvPr/>
        </p:nvSpPr>
        <p:spPr>
          <a:xfrm>
            <a:off x="7020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73" name="Google Shape;1473;p62"/>
          <p:cNvSpPr txBox="1"/>
          <p:nvPr/>
        </p:nvSpPr>
        <p:spPr>
          <a:xfrm>
            <a:off x="78648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N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7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p63"/>
          <p:cNvSpPr/>
          <p:nvPr/>
        </p:nvSpPr>
        <p:spPr>
          <a:xfrm>
            <a:off x="5011325" y="2670308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63"/>
          <p:cNvSpPr/>
          <p:nvPr/>
        </p:nvSpPr>
        <p:spPr>
          <a:xfrm>
            <a:off x="6361800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63"/>
          <p:cNvSpPr/>
          <p:nvPr/>
        </p:nvSpPr>
        <p:spPr>
          <a:xfrm>
            <a:off x="7483675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63"/>
          <p:cNvSpPr txBox="1"/>
          <p:nvPr/>
        </p:nvSpPr>
        <p:spPr>
          <a:xfrm>
            <a:off x="6361800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Lower Throughput</a:t>
            </a:r>
            <a:endParaRPr sz="25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82" name="Google Shape;1482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3" name="Google Shape;1483;p63"/>
          <p:cNvSpPr txBox="1"/>
          <p:nvPr/>
        </p:nvSpPr>
        <p:spPr>
          <a:xfrm>
            <a:off x="-23019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Optimal Throughput</a:t>
            </a:r>
            <a:endParaRPr sz="25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84" name="Google Shape;1484;p63"/>
          <p:cNvSpPr txBox="1"/>
          <p:nvPr/>
        </p:nvSpPr>
        <p:spPr>
          <a:xfrm>
            <a:off x="7184550" y="1893875"/>
            <a:ext cx="1287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Complete Sharing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85" name="Google Shape;1485;p63"/>
          <p:cNvSpPr txBox="1"/>
          <p:nvPr/>
        </p:nvSpPr>
        <p:spPr>
          <a:xfrm>
            <a:off x="5755025" y="1893875"/>
            <a:ext cx="1527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Dynamic Thresholds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86" name="Google Shape;1486;p63"/>
          <p:cNvSpPr txBox="1"/>
          <p:nvPr/>
        </p:nvSpPr>
        <p:spPr>
          <a:xfrm>
            <a:off x="4550175" y="2047775"/>
            <a:ext cx="13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Harmonic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87" name="Google Shape;1487;p63"/>
          <p:cNvSpPr/>
          <p:nvPr/>
        </p:nvSpPr>
        <p:spPr>
          <a:xfrm>
            <a:off x="746500" y="3012975"/>
            <a:ext cx="7749000" cy="8670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Competitive ratio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88" name="Google Shape;1488;p63"/>
          <p:cNvSpPr txBox="1"/>
          <p:nvPr/>
        </p:nvSpPr>
        <p:spPr>
          <a:xfrm>
            <a:off x="7020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89" name="Google Shape;1489;p63"/>
          <p:cNvSpPr txBox="1"/>
          <p:nvPr/>
        </p:nvSpPr>
        <p:spPr>
          <a:xfrm>
            <a:off x="78648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N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90" name="Google Shape;1490;p63"/>
          <p:cNvSpPr/>
          <p:nvPr/>
        </p:nvSpPr>
        <p:spPr>
          <a:xfrm>
            <a:off x="1810925" y="2670308"/>
            <a:ext cx="515100" cy="515100"/>
          </a:xfrm>
          <a:prstGeom prst="ellipse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63"/>
          <p:cNvSpPr txBox="1"/>
          <p:nvPr/>
        </p:nvSpPr>
        <p:spPr>
          <a:xfrm>
            <a:off x="1317349" y="1333500"/>
            <a:ext cx="14346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Longest Queue Drop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(Push-out)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92" name="Google Shape;1492;p63"/>
          <p:cNvSpPr txBox="1"/>
          <p:nvPr/>
        </p:nvSpPr>
        <p:spPr>
          <a:xfrm>
            <a:off x="1616425" y="3267800"/>
            <a:ext cx="899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1.707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64"/>
          <p:cNvSpPr/>
          <p:nvPr/>
        </p:nvSpPr>
        <p:spPr>
          <a:xfrm>
            <a:off x="5011325" y="2670308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64"/>
          <p:cNvSpPr/>
          <p:nvPr/>
        </p:nvSpPr>
        <p:spPr>
          <a:xfrm>
            <a:off x="6361800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64"/>
          <p:cNvSpPr/>
          <p:nvPr/>
        </p:nvSpPr>
        <p:spPr>
          <a:xfrm>
            <a:off x="7483675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64"/>
          <p:cNvSpPr txBox="1"/>
          <p:nvPr/>
        </p:nvSpPr>
        <p:spPr>
          <a:xfrm>
            <a:off x="6361800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Lower Throughput</a:t>
            </a:r>
            <a:endParaRPr sz="25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01" name="Google Shape;1501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2" name="Google Shape;1502;p64"/>
          <p:cNvSpPr txBox="1"/>
          <p:nvPr/>
        </p:nvSpPr>
        <p:spPr>
          <a:xfrm>
            <a:off x="-23019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Optimal Throughput</a:t>
            </a:r>
            <a:endParaRPr sz="25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03" name="Google Shape;1503;p64"/>
          <p:cNvSpPr txBox="1"/>
          <p:nvPr/>
        </p:nvSpPr>
        <p:spPr>
          <a:xfrm>
            <a:off x="7184550" y="1893875"/>
            <a:ext cx="1287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Complete Sharing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04" name="Google Shape;1504;p64"/>
          <p:cNvSpPr txBox="1"/>
          <p:nvPr/>
        </p:nvSpPr>
        <p:spPr>
          <a:xfrm>
            <a:off x="5755025" y="1893875"/>
            <a:ext cx="1527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Dynamic Thresholds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05" name="Google Shape;1505;p64"/>
          <p:cNvSpPr txBox="1"/>
          <p:nvPr/>
        </p:nvSpPr>
        <p:spPr>
          <a:xfrm>
            <a:off x="4550175" y="2047775"/>
            <a:ext cx="13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Harmonic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06" name="Google Shape;1506;p64"/>
          <p:cNvSpPr/>
          <p:nvPr/>
        </p:nvSpPr>
        <p:spPr>
          <a:xfrm>
            <a:off x="746500" y="3012975"/>
            <a:ext cx="7749000" cy="8670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Competitive ratio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07" name="Google Shape;1507;p64"/>
          <p:cNvSpPr txBox="1"/>
          <p:nvPr/>
        </p:nvSpPr>
        <p:spPr>
          <a:xfrm>
            <a:off x="7020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08" name="Google Shape;1508;p64"/>
          <p:cNvSpPr txBox="1"/>
          <p:nvPr/>
        </p:nvSpPr>
        <p:spPr>
          <a:xfrm>
            <a:off x="78648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N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09" name="Google Shape;1509;p64"/>
          <p:cNvSpPr/>
          <p:nvPr/>
        </p:nvSpPr>
        <p:spPr>
          <a:xfrm>
            <a:off x="1810925" y="2670308"/>
            <a:ext cx="515100" cy="515100"/>
          </a:xfrm>
          <a:prstGeom prst="ellipse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64"/>
          <p:cNvSpPr txBox="1"/>
          <p:nvPr/>
        </p:nvSpPr>
        <p:spPr>
          <a:xfrm>
            <a:off x="1616425" y="3267800"/>
            <a:ext cx="899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1.707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11" name="Google Shape;1511;p64"/>
          <p:cNvSpPr txBox="1"/>
          <p:nvPr/>
        </p:nvSpPr>
        <p:spPr>
          <a:xfrm>
            <a:off x="282975" y="904775"/>
            <a:ext cx="3800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Not supported in hardware!</a:t>
            </a:r>
            <a:endParaRPr sz="2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12" name="Google Shape;1512;p64"/>
          <p:cNvSpPr txBox="1"/>
          <p:nvPr/>
        </p:nvSpPr>
        <p:spPr>
          <a:xfrm>
            <a:off x="4702575" y="904775"/>
            <a:ext cx="3800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All commodity switches support drop-tail</a:t>
            </a:r>
            <a:endParaRPr sz="2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13" name="Google Shape;1513;p64"/>
          <p:cNvSpPr txBox="1"/>
          <p:nvPr/>
        </p:nvSpPr>
        <p:spPr>
          <a:xfrm>
            <a:off x="1317349" y="1943100"/>
            <a:ext cx="143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LQD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(Push-out)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p65"/>
          <p:cNvSpPr/>
          <p:nvPr/>
        </p:nvSpPr>
        <p:spPr>
          <a:xfrm>
            <a:off x="5011325" y="2670308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65"/>
          <p:cNvSpPr/>
          <p:nvPr/>
        </p:nvSpPr>
        <p:spPr>
          <a:xfrm>
            <a:off x="6361800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65"/>
          <p:cNvSpPr/>
          <p:nvPr/>
        </p:nvSpPr>
        <p:spPr>
          <a:xfrm>
            <a:off x="7483675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65"/>
          <p:cNvSpPr txBox="1"/>
          <p:nvPr/>
        </p:nvSpPr>
        <p:spPr>
          <a:xfrm>
            <a:off x="6361800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Lower Throughput</a:t>
            </a:r>
            <a:endParaRPr sz="25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22" name="Google Shape;1522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3" name="Google Shape;1523;p65"/>
          <p:cNvSpPr txBox="1"/>
          <p:nvPr/>
        </p:nvSpPr>
        <p:spPr>
          <a:xfrm>
            <a:off x="-23019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Optimal Throughput</a:t>
            </a:r>
            <a:endParaRPr sz="25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24" name="Google Shape;1524;p65"/>
          <p:cNvSpPr txBox="1"/>
          <p:nvPr/>
        </p:nvSpPr>
        <p:spPr>
          <a:xfrm>
            <a:off x="7184550" y="1893875"/>
            <a:ext cx="1287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Complete Sharing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25" name="Google Shape;1525;p65"/>
          <p:cNvSpPr txBox="1"/>
          <p:nvPr/>
        </p:nvSpPr>
        <p:spPr>
          <a:xfrm>
            <a:off x="5755025" y="1893875"/>
            <a:ext cx="1527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Dynamic Thresholds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26" name="Google Shape;1526;p65"/>
          <p:cNvSpPr txBox="1"/>
          <p:nvPr/>
        </p:nvSpPr>
        <p:spPr>
          <a:xfrm>
            <a:off x="4550175" y="2047775"/>
            <a:ext cx="13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Harmonic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27" name="Google Shape;1527;p65"/>
          <p:cNvSpPr/>
          <p:nvPr/>
        </p:nvSpPr>
        <p:spPr>
          <a:xfrm>
            <a:off x="746500" y="3012975"/>
            <a:ext cx="7749000" cy="8670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Competitive ratio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28" name="Google Shape;1528;p65"/>
          <p:cNvSpPr txBox="1"/>
          <p:nvPr/>
        </p:nvSpPr>
        <p:spPr>
          <a:xfrm>
            <a:off x="7020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29" name="Google Shape;1529;p65"/>
          <p:cNvSpPr txBox="1"/>
          <p:nvPr/>
        </p:nvSpPr>
        <p:spPr>
          <a:xfrm>
            <a:off x="78648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N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30" name="Google Shape;1530;p65"/>
          <p:cNvSpPr/>
          <p:nvPr/>
        </p:nvSpPr>
        <p:spPr>
          <a:xfrm>
            <a:off x="1810925" y="2670308"/>
            <a:ext cx="515100" cy="515100"/>
          </a:xfrm>
          <a:prstGeom prst="ellipse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1" name="Google Shape;1531;p65"/>
          <p:cNvSpPr txBox="1"/>
          <p:nvPr/>
        </p:nvSpPr>
        <p:spPr>
          <a:xfrm>
            <a:off x="1317349" y="1943100"/>
            <a:ext cx="143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LQD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(Push-out)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32" name="Google Shape;1532;p65"/>
          <p:cNvSpPr txBox="1"/>
          <p:nvPr/>
        </p:nvSpPr>
        <p:spPr>
          <a:xfrm>
            <a:off x="1616425" y="3267800"/>
            <a:ext cx="899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1.707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33" name="Google Shape;1533;p65"/>
          <p:cNvSpPr txBox="1"/>
          <p:nvPr/>
        </p:nvSpPr>
        <p:spPr>
          <a:xfrm>
            <a:off x="282975" y="904775"/>
            <a:ext cx="3800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Not supported in hardware!</a:t>
            </a:r>
            <a:endParaRPr sz="2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34" name="Google Shape;1534;p65"/>
          <p:cNvSpPr txBox="1"/>
          <p:nvPr/>
        </p:nvSpPr>
        <p:spPr>
          <a:xfrm>
            <a:off x="4702575" y="904775"/>
            <a:ext cx="3800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All commodity switches support drop-tail</a:t>
            </a:r>
            <a:endParaRPr sz="2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35" name="Google Shape;1535;p65"/>
          <p:cNvSpPr/>
          <p:nvPr/>
        </p:nvSpPr>
        <p:spPr>
          <a:xfrm>
            <a:off x="2574500" y="1415800"/>
            <a:ext cx="3388800" cy="954300"/>
          </a:xfrm>
          <a:prstGeom prst="leftArrow">
            <a:avLst>
              <a:gd fmla="val 50000" name="adj1"/>
              <a:gd fmla="val 50728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Can we unlock this space?</a:t>
            </a:r>
            <a:endParaRPr sz="2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of Traditional Drop-tail Buffer Sharing</a:t>
            </a:r>
            <a:endParaRPr/>
          </a:p>
        </p:txBody>
      </p:sp>
      <p:sp>
        <p:nvSpPr>
          <p:cNvPr id="1541" name="Google Shape;1541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Proactive unnecessary drops </a:t>
            </a:r>
            <a:r>
              <a:rPr lang="en" sz="3000"/>
              <a:t>→</a:t>
            </a:r>
            <a:r>
              <a:rPr lang="en">
                <a:solidFill>
                  <a:srgbClr val="CC0000"/>
                </a:solidFill>
              </a:rPr>
              <a:t>throughput loss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542" name="Google Shape;1542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of Traditional Drop-tail Buffer Sharing</a:t>
            </a:r>
            <a:endParaRPr/>
          </a:p>
        </p:txBody>
      </p:sp>
      <p:sp>
        <p:nvSpPr>
          <p:cNvPr id="1548" name="Google Shape;1548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Proactive unnecessary drops </a:t>
            </a:r>
            <a:r>
              <a:rPr lang="en" sz="3000">
                <a:solidFill>
                  <a:srgbClr val="B7B7B7"/>
                </a:solidFill>
              </a:rPr>
              <a:t>→</a:t>
            </a:r>
            <a:r>
              <a:rPr lang="en">
                <a:solidFill>
                  <a:srgbClr val="CC0000"/>
                </a:solidFill>
              </a:rPr>
              <a:t>throughput loss</a:t>
            </a:r>
            <a:endParaRPr>
              <a:solidFill>
                <a:srgbClr val="CC00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lang="en">
                <a:solidFill>
                  <a:srgbClr val="B7B7B7"/>
                </a:solidFill>
              </a:rPr>
              <a:t>Overprovisioning for the </a:t>
            </a:r>
            <a:r>
              <a:rPr i="1" lang="en">
                <a:solidFill>
                  <a:srgbClr val="B7B7B7"/>
                </a:solidFill>
              </a:rPr>
              <a:t>unknown</a:t>
            </a:r>
            <a:r>
              <a:rPr lang="en">
                <a:solidFill>
                  <a:srgbClr val="B7B7B7"/>
                </a:solidFill>
              </a:rPr>
              <a:t> future arrivals</a:t>
            </a:r>
            <a:endParaRPr>
              <a:solidFill>
                <a:srgbClr val="B7B7B7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lang="en">
                <a:solidFill>
                  <a:srgbClr val="B7B7B7"/>
                </a:solidFill>
              </a:rPr>
              <a:t>Packet drops are unnecessary if the future is known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549" name="Google Shape;1549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of Traditional Drop-tail Buffer Sharing</a:t>
            </a:r>
            <a:endParaRPr/>
          </a:p>
        </p:txBody>
      </p:sp>
      <p:sp>
        <p:nvSpPr>
          <p:cNvPr id="1555" name="Google Shape;1555;p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Proactive unnecessary drops </a:t>
            </a:r>
            <a:r>
              <a:rPr lang="en" sz="3000"/>
              <a:t>→</a:t>
            </a:r>
            <a:r>
              <a:rPr lang="en">
                <a:solidFill>
                  <a:srgbClr val="CC0000"/>
                </a:solidFill>
              </a:rPr>
              <a:t>throughput loss</a:t>
            </a:r>
            <a:endParaRPr>
              <a:solidFill>
                <a:srgbClr val="CC00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lang="en">
                <a:solidFill>
                  <a:srgbClr val="B7B7B7"/>
                </a:solidFill>
              </a:rPr>
              <a:t>Overprovisioning for the </a:t>
            </a:r>
            <a:r>
              <a:rPr i="1" lang="en">
                <a:solidFill>
                  <a:srgbClr val="B7B7B7"/>
                </a:solidFill>
              </a:rPr>
              <a:t>unknown</a:t>
            </a:r>
            <a:r>
              <a:rPr lang="en">
                <a:solidFill>
                  <a:srgbClr val="B7B7B7"/>
                </a:solidFill>
              </a:rPr>
              <a:t> future arrivals</a:t>
            </a:r>
            <a:endParaRPr>
              <a:solidFill>
                <a:srgbClr val="B7B7B7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lang="en">
                <a:solidFill>
                  <a:srgbClr val="B7B7B7"/>
                </a:solidFill>
              </a:rPr>
              <a:t>Packet drops are unnecessary if the future is known</a:t>
            </a:r>
            <a:endParaRPr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Reactive avoidable drops </a:t>
            </a:r>
            <a:r>
              <a:rPr lang="en" sz="3000">
                <a:solidFill>
                  <a:srgbClr val="B7B7B7"/>
                </a:solidFill>
              </a:rPr>
              <a:t>→</a:t>
            </a:r>
            <a:r>
              <a:rPr lang="en">
                <a:solidFill>
                  <a:srgbClr val="CC0000"/>
                </a:solidFill>
              </a:rPr>
              <a:t>throughput loss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1556" name="Google Shape;1556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of Traditional Drop-tail Buffer Sharing</a:t>
            </a:r>
            <a:endParaRPr/>
          </a:p>
        </p:txBody>
      </p:sp>
      <p:sp>
        <p:nvSpPr>
          <p:cNvPr id="1562" name="Google Shape;1562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Proactive unnecessary drops </a:t>
            </a:r>
            <a:r>
              <a:rPr lang="en" sz="3000"/>
              <a:t>→</a:t>
            </a:r>
            <a:r>
              <a:rPr lang="en">
                <a:solidFill>
                  <a:srgbClr val="CC0000"/>
                </a:solidFill>
              </a:rPr>
              <a:t>throughput loss</a:t>
            </a:r>
            <a:endParaRPr>
              <a:solidFill>
                <a:srgbClr val="CC00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lang="en">
                <a:solidFill>
                  <a:srgbClr val="B7B7B7"/>
                </a:solidFill>
              </a:rPr>
              <a:t>Overprovisioning for the </a:t>
            </a:r>
            <a:r>
              <a:rPr i="1" lang="en">
                <a:solidFill>
                  <a:srgbClr val="B7B7B7"/>
                </a:solidFill>
              </a:rPr>
              <a:t>unknown</a:t>
            </a:r>
            <a:r>
              <a:rPr lang="en">
                <a:solidFill>
                  <a:srgbClr val="B7B7B7"/>
                </a:solidFill>
              </a:rPr>
              <a:t> future arrivals</a:t>
            </a:r>
            <a:endParaRPr>
              <a:solidFill>
                <a:srgbClr val="B7B7B7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lang="en">
                <a:solidFill>
                  <a:srgbClr val="B7B7B7"/>
                </a:solidFill>
              </a:rPr>
              <a:t>Packet drops are unnecessary if the future is known</a:t>
            </a:r>
            <a:endParaRPr>
              <a:solidFill>
                <a:srgbClr val="B7B7B7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Char char="●"/>
            </a:pPr>
            <a:r>
              <a:rPr lang="en">
                <a:solidFill>
                  <a:srgbClr val="B7B7B7"/>
                </a:solidFill>
              </a:rPr>
              <a:t>Reactive avoidable drops </a:t>
            </a:r>
            <a:r>
              <a:rPr lang="en" sz="3000">
                <a:solidFill>
                  <a:srgbClr val="B7B7B7"/>
                </a:solidFill>
              </a:rPr>
              <a:t>→</a:t>
            </a:r>
            <a:r>
              <a:rPr lang="en">
                <a:solidFill>
                  <a:srgbClr val="CC0000"/>
                </a:solidFill>
              </a:rPr>
              <a:t>throughput loss</a:t>
            </a:r>
            <a:endParaRPr>
              <a:solidFill>
                <a:srgbClr val="CC00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lang="en">
                <a:solidFill>
                  <a:srgbClr val="B7B7B7"/>
                </a:solidFill>
              </a:rPr>
              <a:t>Underprovisioning for the unknown future arrivals</a:t>
            </a:r>
            <a:endParaRPr>
              <a:solidFill>
                <a:srgbClr val="B7B7B7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○"/>
            </a:pPr>
            <a:r>
              <a:rPr lang="en">
                <a:solidFill>
                  <a:srgbClr val="B7B7B7"/>
                </a:solidFill>
              </a:rPr>
              <a:t>Packet drops are avoidable if the future is known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563" name="Google Shape;1563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p70"/>
          <p:cNvSpPr/>
          <p:nvPr/>
        </p:nvSpPr>
        <p:spPr>
          <a:xfrm>
            <a:off x="5011325" y="2670308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70"/>
          <p:cNvSpPr/>
          <p:nvPr/>
        </p:nvSpPr>
        <p:spPr>
          <a:xfrm>
            <a:off x="6361800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70"/>
          <p:cNvSpPr/>
          <p:nvPr/>
        </p:nvSpPr>
        <p:spPr>
          <a:xfrm>
            <a:off x="7483675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70"/>
          <p:cNvSpPr txBox="1"/>
          <p:nvPr/>
        </p:nvSpPr>
        <p:spPr>
          <a:xfrm>
            <a:off x="6361800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Lower Throughput</a:t>
            </a:r>
            <a:endParaRPr sz="25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72" name="Google Shape;1572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3" name="Google Shape;1573;p70"/>
          <p:cNvSpPr txBox="1"/>
          <p:nvPr/>
        </p:nvSpPr>
        <p:spPr>
          <a:xfrm>
            <a:off x="-23019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Optimal Throughput</a:t>
            </a:r>
            <a:endParaRPr sz="25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74" name="Google Shape;1574;p70"/>
          <p:cNvSpPr txBox="1"/>
          <p:nvPr/>
        </p:nvSpPr>
        <p:spPr>
          <a:xfrm>
            <a:off x="7184550" y="1893875"/>
            <a:ext cx="1287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Complete Sharing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75" name="Google Shape;1575;p70"/>
          <p:cNvSpPr txBox="1"/>
          <p:nvPr/>
        </p:nvSpPr>
        <p:spPr>
          <a:xfrm>
            <a:off x="5755025" y="1893875"/>
            <a:ext cx="1527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Dynamic Thresholds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76" name="Google Shape;1576;p70"/>
          <p:cNvSpPr txBox="1"/>
          <p:nvPr/>
        </p:nvSpPr>
        <p:spPr>
          <a:xfrm>
            <a:off x="4550175" y="2047775"/>
            <a:ext cx="13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Harmonic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77" name="Google Shape;1577;p70"/>
          <p:cNvSpPr/>
          <p:nvPr/>
        </p:nvSpPr>
        <p:spPr>
          <a:xfrm>
            <a:off x="746500" y="3012975"/>
            <a:ext cx="7749000" cy="8670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Competitive ratio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78" name="Google Shape;1578;p70"/>
          <p:cNvSpPr txBox="1"/>
          <p:nvPr/>
        </p:nvSpPr>
        <p:spPr>
          <a:xfrm>
            <a:off x="7020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79" name="Google Shape;1579;p70"/>
          <p:cNvSpPr txBox="1"/>
          <p:nvPr/>
        </p:nvSpPr>
        <p:spPr>
          <a:xfrm>
            <a:off x="78648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N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80" name="Google Shape;1580;p70"/>
          <p:cNvSpPr/>
          <p:nvPr/>
        </p:nvSpPr>
        <p:spPr>
          <a:xfrm>
            <a:off x="1810925" y="2670308"/>
            <a:ext cx="515100" cy="515100"/>
          </a:xfrm>
          <a:prstGeom prst="ellipse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70"/>
          <p:cNvSpPr txBox="1"/>
          <p:nvPr/>
        </p:nvSpPr>
        <p:spPr>
          <a:xfrm>
            <a:off x="1616425" y="3267800"/>
            <a:ext cx="899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1.707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582" name="Google Shape;1582;p70"/>
          <p:cNvCxnSpPr/>
          <p:nvPr/>
        </p:nvCxnSpPr>
        <p:spPr>
          <a:xfrm rot="10800000">
            <a:off x="4092800" y="1694325"/>
            <a:ext cx="0" cy="1534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583" name="Google Shape;1583;p70"/>
          <p:cNvSpPr/>
          <p:nvPr/>
        </p:nvSpPr>
        <p:spPr>
          <a:xfrm>
            <a:off x="4136800" y="1351800"/>
            <a:ext cx="1746000" cy="8319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Drop-tail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84" name="Google Shape;1584;p70"/>
          <p:cNvSpPr/>
          <p:nvPr/>
        </p:nvSpPr>
        <p:spPr>
          <a:xfrm>
            <a:off x="2376600" y="1367550"/>
            <a:ext cx="1672200" cy="800400"/>
          </a:xfrm>
          <a:prstGeom prst="lef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Push-out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85" name="Google Shape;1585;p70"/>
          <p:cNvSpPr txBox="1"/>
          <p:nvPr/>
        </p:nvSpPr>
        <p:spPr>
          <a:xfrm>
            <a:off x="1317349" y="1943100"/>
            <a:ext cx="143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LQD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(Push-out)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Predict the actions of a push-out algorithm (LQD)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Augment drop-tail algorithms with predictions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Peek into the future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591" name="Google Shape;1591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Predictions: A Hope for Competitive Buffer Sharing</a:t>
            </a:r>
            <a:endParaRPr/>
          </a:p>
        </p:txBody>
      </p:sp>
      <p:sp>
        <p:nvSpPr>
          <p:cNvPr id="1592" name="Google Shape;1592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1" name="Google Shape;15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52" name="Google Shape;15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8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1" name="Google Shape;161;p18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3" name="Google Shape;163;p18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4" name="Google Shape;164;p18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5" name="Google Shape;165;p18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6" name="Google Shape;166;p18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8"/>
          <p:cNvSpPr txBox="1"/>
          <p:nvPr/>
        </p:nvSpPr>
        <p:spPr>
          <a:xfrm>
            <a:off x="1086475" y="1519375"/>
            <a:ext cx="1241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Entry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0" name="Google Shape;170;p18"/>
          <p:cNvSpPr txBox="1"/>
          <p:nvPr/>
        </p:nvSpPr>
        <p:spPr>
          <a:xfrm>
            <a:off x="1086475" y="3500575"/>
            <a:ext cx="1241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Exit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3511950" y="2246150"/>
            <a:ext cx="2120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Event venue</a:t>
            </a:r>
            <a:endParaRPr b="1"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2" name="Google Shape;172;p18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Bouncer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3" name="Google Shape;17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4" name="Google Shape;174;p18"/>
          <p:cNvSpPr txBox="1"/>
          <p:nvPr/>
        </p:nvSpPr>
        <p:spPr>
          <a:xfrm>
            <a:off x="3677275" y="26623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b="1"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Predict the actions of a push-out algorithm (LQD)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Augment drop-tail algorithms with predictions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Peek into the future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CC0000"/>
                </a:solidFill>
              </a:rPr>
              <a:t>Can predictions improve drop-tail’s competitive ratio?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598" name="Google Shape;1598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Predictions: A Hope for Competitive Buffer Sharing</a:t>
            </a:r>
            <a:endParaRPr/>
          </a:p>
        </p:txBody>
      </p:sp>
      <p:sp>
        <p:nvSpPr>
          <p:cNvPr id="1599" name="Google Shape;1599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Approach</a:t>
            </a:r>
            <a:endParaRPr/>
          </a:p>
        </p:txBody>
      </p:sp>
      <p:sp>
        <p:nvSpPr>
          <p:cNvPr id="1605" name="Google Shape;1605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Upon a packet arrival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Predict LQD’s action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If prediction is to accept, then accept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If prediction is to drop, then drop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Challenge: Imperfect Predictions</a:t>
            </a:r>
            <a:endParaRPr/>
          </a:p>
        </p:txBody>
      </p:sp>
      <p:sp>
        <p:nvSpPr>
          <p:cNvPr id="1612" name="Google Shape;1612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4" name="Google Shape;1614;p74"/>
          <p:cNvSpPr/>
          <p:nvPr/>
        </p:nvSpPr>
        <p:spPr>
          <a:xfrm>
            <a:off x="1760350" y="1265250"/>
            <a:ext cx="2195100" cy="13065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Ground Truth: Drop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Prediction: Drop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15" name="Google Shape;1615;p74"/>
          <p:cNvSpPr/>
          <p:nvPr/>
        </p:nvSpPr>
        <p:spPr>
          <a:xfrm>
            <a:off x="4009675" y="1265350"/>
            <a:ext cx="2195100" cy="13065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Ground Truth: Drop</a:t>
            </a:r>
            <a:endParaRPr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Prediction: Accept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16" name="Google Shape;1616;p74"/>
          <p:cNvSpPr/>
          <p:nvPr/>
        </p:nvSpPr>
        <p:spPr>
          <a:xfrm>
            <a:off x="4009675" y="2632150"/>
            <a:ext cx="2195100" cy="1306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Ground Truth: Accept</a:t>
            </a:r>
            <a:endParaRPr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Prediction: Accept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17" name="Google Shape;1617;p74"/>
          <p:cNvSpPr/>
          <p:nvPr/>
        </p:nvSpPr>
        <p:spPr>
          <a:xfrm>
            <a:off x="1760275" y="2632150"/>
            <a:ext cx="2195100" cy="1306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Ground Truth: Accept</a:t>
            </a:r>
            <a:endParaRPr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Prediction: Drop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18" name="Google Shape;1618;p74"/>
          <p:cNvSpPr txBox="1"/>
          <p:nvPr/>
        </p:nvSpPr>
        <p:spPr>
          <a:xfrm>
            <a:off x="1867675" y="1363450"/>
            <a:ext cx="19803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True Positive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19" name="Google Shape;1619;p74"/>
          <p:cNvSpPr txBox="1"/>
          <p:nvPr/>
        </p:nvSpPr>
        <p:spPr>
          <a:xfrm>
            <a:off x="4009675" y="1363450"/>
            <a:ext cx="21951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False Negative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20" name="Google Shape;1620;p74"/>
          <p:cNvSpPr txBox="1"/>
          <p:nvPr/>
        </p:nvSpPr>
        <p:spPr>
          <a:xfrm>
            <a:off x="4061875" y="2691850"/>
            <a:ext cx="20907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True Negative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21" name="Google Shape;1621;p74"/>
          <p:cNvSpPr txBox="1"/>
          <p:nvPr/>
        </p:nvSpPr>
        <p:spPr>
          <a:xfrm>
            <a:off x="1831825" y="2691850"/>
            <a:ext cx="20520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False</a:t>
            </a: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 Positive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Challenge: Imperfect Predictions</a:t>
            </a:r>
            <a:endParaRPr/>
          </a:p>
        </p:txBody>
      </p:sp>
      <p:sp>
        <p:nvSpPr>
          <p:cNvPr id="1627" name="Google Shape;1627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Excessive false positives can lead to starvation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</a:t>
            </a:r>
            <a:r>
              <a:rPr lang="en"/>
              <a:t>g., every prediction is “drop”</a:t>
            </a:r>
            <a:endParaRPr/>
          </a:p>
        </p:txBody>
      </p:sp>
      <p:sp>
        <p:nvSpPr>
          <p:cNvPr id="1628" name="Google Shape;1628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Challenge: Imperfect Predictions</a:t>
            </a:r>
            <a:endParaRPr/>
          </a:p>
        </p:txBody>
      </p:sp>
      <p:sp>
        <p:nvSpPr>
          <p:cNvPr id="1634" name="Google Shape;1634;p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Excessive false positives can lead to starvation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eg., every prediction is “drop”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 a single false negative can hurt </a:t>
            </a:r>
            <a:r>
              <a:rPr lang="en"/>
              <a:t>throughput</a:t>
            </a:r>
            <a:r>
              <a:rPr lang="en"/>
              <a:t> forever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>
                <a:solidFill>
                  <a:srgbClr val="F9CB9C"/>
                </a:solidFill>
              </a:rPr>
              <a:t>(discussed in the paper)</a:t>
            </a:r>
            <a:endParaRPr>
              <a:solidFill>
                <a:srgbClr val="F9CB9C"/>
              </a:solidFill>
            </a:endParaRPr>
          </a:p>
        </p:txBody>
      </p:sp>
      <p:sp>
        <p:nvSpPr>
          <p:cNvPr id="1635" name="Google Shape;1635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9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1641" name="Google Shape;1641;p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</a:t>
            </a:r>
            <a:r>
              <a:rPr lang="en"/>
              <a:t>onsistency </a:t>
            </a:r>
            <a:r>
              <a:rPr lang="en">
                <a:solidFill>
                  <a:srgbClr val="A4C2F4"/>
                </a:solidFill>
              </a:rPr>
              <a:t>(</a:t>
            </a:r>
            <a:r>
              <a:rPr lang="en">
                <a:solidFill>
                  <a:srgbClr val="A4C2F4"/>
                </a:solidFill>
              </a:rPr>
              <a:t>under perfect predictions)</a:t>
            </a:r>
            <a:endParaRPr>
              <a:solidFill>
                <a:srgbClr val="A4C2F4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Competitive ratio </a:t>
            </a:r>
            <a:r>
              <a:rPr lang="en">
                <a:solidFill>
                  <a:srgbClr val="A4C2F4"/>
                </a:solidFill>
              </a:rPr>
              <a:t>close to push-out</a:t>
            </a:r>
            <a:endParaRPr>
              <a:solidFill>
                <a:srgbClr val="A4C2F4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>
                <a:solidFill>
                  <a:schemeClr val="lt2"/>
                </a:solidFill>
              </a:rPr>
              <a:t>Robustness </a:t>
            </a:r>
            <a:r>
              <a:rPr lang="en">
                <a:solidFill>
                  <a:srgbClr val="DD7E6B"/>
                </a:solidFill>
              </a:rPr>
              <a:t>(</a:t>
            </a:r>
            <a:r>
              <a:rPr lang="en">
                <a:solidFill>
                  <a:srgbClr val="DD7E6B"/>
                </a:solidFill>
              </a:rPr>
              <a:t>with large prediction error)</a:t>
            </a:r>
            <a:endParaRPr>
              <a:solidFill>
                <a:srgbClr val="DD7E6B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lang="en">
                <a:solidFill>
                  <a:schemeClr val="lt2"/>
                </a:solidFill>
              </a:rPr>
              <a:t>Competitive ratio </a:t>
            </a:r>
            <a:r>
              <a:rPr lang="en">
                <a:solidFill>
                  <a:srgbClr val="DD7E6B"/>
                </a:solidFill>
              </a:rPr>
              <a:t>close to existing algorithms</a:t>
            </a:r>
            <a:endParaRPr>
              <a:solidFill>
                <a:srgbClr val="DD7E6B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</a:pPr>
            <a:r>
              <a:rPr lang="en">
                <a:solidFill>
                  <a:schemeClr val="lt2"/>
                </a:solidFill>
              </a:rPr>
              <a:t>Smoothness</a:t>
            </a:r>
            <a:endParaRPr>
              <a:solidFill>
                <a:schemeClr val="lt2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lang="en">
                <a:solidFill>
                  <a:schemeClr val="lt2"/>
                </a:solidFill>
              </a:rPr>
              <a:t>Competitive ratio smoothly degrades with prediction error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642" name="Google Shape;1642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6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p78"/>
          <p:cNvSpPr/>
          <p:nvPr/>
        </p:nvSpPr>
        <p:spPr>
          <a:xfrm>
            <a:off x="5011325" y="2670308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78"/>
          <p:cNvSpPr/>
          <p:nvPr/>
        </p:nvSpPr>
        <p:spPr>
          <a:xfrm>
            <a:off x="6361800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78"/>
          <p:cNvSpPr/>
          <p:nvPr/>
        </p:nvSpPr>
        <p:spPr>
          <a:xfrm>
            <a:off x="7483675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78"/>
          <p:cNvSpPr txBox="1"/>
          <p:nvPr/>
        </p:nvSpPr>
        <p:spPr>
          <a:xfrm>
            <a:off x="6361800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Lower Throughput</a:t>
            </a:r>
            <a:endParaRPr sz="25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51" name="Google Shape;1651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52" name="Google Shape;1652;p78"/>
          <p:cNvSpPr txBox="1"/>
          <p:nvPr/>
        </p:nvSpPr>
        <p:spPr>
          <a:xfrm>
            <a:off x="-23019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Optimal Throughput</a:t>
            </a:r>
            <a:endParaRPr sz="25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53" name="Google Shape;1653;p78"/>
          <p:cNvSpPr/>
          <p:nvPr/>
        </p:nvSpPr>
        <p:spPr>
          <a:xfrm>
            <a:off x="746500" y="3012975"/>
            <a:ext cx="7749000" cy="8670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Competitive ratio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54" name="Google Shape;1654;p78"/>
          <p:cNvSpPr txBox="1"/>
          <p:nvPr/>
        </p:nvSpPr>
        <p:spPr>
          <a:xfrm>
            <a:off x="7020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55" name="Google Shape;1655;p78"/>
          <p:cNvSpPr txBox="1"/>
          <p:nvPr/>
        </p:nvSpPr>
        <p:spPr>
          <a:xfrm>
            <a:off x="78648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N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56" name="Google Shape;1656;p78"/>
          <p:cNvSpPr/>
          <p:nvPr/>
        </p:nvSpPr>
        <p:spPr>
          <a:xfrm>
            <a:off x="1810925" y="2670308"/>
            <a:ext cx="515100" cy="515100"/>
          </a:xfrm>
          <a:prstGeom prst="ellipse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78"/>
          <p:cNvSpPr txBox="1"/>
          <p:nvPr/>
        </p:nvSpPr>
        <p:spPr>
          <a:xfrm>
            <a:off x="1616425" y="3267800"/>
            <a:ext cx="899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1.707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58" name="Google Shape;1658;p78"/>
          <p:cNvSpPr txBox="1"/>
          <p:nvPr/>
        </p:nvSpPr>
        <p:spPr>
          <a:xfrm>
            <a:off x="282975" y="904775"/>
            <a:ext cx="3800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0000"/>
                </a:solidFill>
                <a:latin typeface="Bree Serif"/>
                <a:ea typeface="Bree Serif"/>
                <a:cs typeface="Bree Serif"/>
                <a:sym typeface="Bree Serif"/>
              </a:rPr>
              <a:t>Not supported in hardware!</a:t>
            </a:r>
            <a:endParaRPr sz="2000">
              <a:solidFill>
                <a:srgbClr val="FF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59" name="Google Shape;1659;p78"/>
          <p:cNvSpPr txBox="1"/>
          <p:nvPr/>
        </p:nvSpPr>
        <p:spPr>
          <a:xfrm>
            <a:off x="4702575" y="904775"/>
            <a:ext cx="3800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3C47D"/>
                </a:solidFill>
                <a:latin typeface="Bree Serif"/>
                <a:ea typeface="Bree Serif"/>
                <a:cs typeface="Bree Serif"/>
                <a:sym typeface="Bree Serif"/>
              </a:rPr>
              <a:t>All commodity switches support drop-tail</a:t>
            </a:r>
            <a:endParaRPr sz="2000">
              <a:solidFill>
                <a:srgbClr val="93C47D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60" name="Google Shape;1660;p78"/>
          <p:cNvSpPr/>
          <p:nvPr/>
        </p:nvSpPr>
        <p:spPr>
          <a:xfrm>
            <a:off x="2574500" y="1415800"/>
            <a:ext cx="3388800" cy="954300"/>
          </a:xfrm>
          <a:prstGeom prst="leftArrow">
            <a:avLst>
              <a:gd fmla="val 50000" name="adj1"/>
              <a:gd fmla="val 50728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Can we unlock this space?</a:t>
            </a:r>
            <a:endParaRPr sz="2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61" name="Google Shape;1661;p78"/>
          <p:cNvSpPr txBox="1"/>
          <p:nvPr/>
        </p:nvSpPr>
        <p:spPr>
          <a:xfrm>
            <a:off x="1317349" y="1943100"/>
            <a:ext cx="143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LQD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(Push-out)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62" name="Google Shape;1662;p78"/>
          <p:cNvSpPr txBox="1"/>
          <p:nvPr/>
        </p:nvSpPr>
        <p:spPr>
          <a:xfrm>
            <a:off x="7108350" y="2274875"/>
            <a:ext cx="1287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CS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63" name="Google Shape;1663;p78"/>
          <p:cNvSpPr txBox="1"/>
          <p:nvPr/>
        </p:nvSpPr>
        <p:spPr>
          <a:xfrm>
            <a:off x="5907425" y="2274875"/>
            <a:ext cx="1527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DT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64" name="Google Shape;1664;p78"/>
          <p:cNvSpPr txBox="1"/>
          <p:nvPr/>
        </p:nvSpPr>
        <p:spPr>
          <a:xfrm>
            <a:off x="4550175" y="2276375"/>
            <a:ext cx="13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Harmonic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79"/>
          <p:cNvSpPr/>
          <p:nvPr/>
        </p:nvSpPr>
        <p:spPr>
          <a:xfrm>
            <a:off x="5011325" y="2670308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" name="Google Shape;1670;p79"/>
          <p:cNvSpPr/>
          <p:nvPr/>
        </p:nvSpPr>
        <p:spPr>
          <a:xfrm>
            <a:off x="6361800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79"/>
          <p:cNvSpPr/>
          <p:nvPr/>
        </p:nvSpPr>
        <p:spPr>
          <a:xfrm>
            <a:off x="7483675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79"/>
          <p:cNvSpPr txBox="1"/>
          <p:nvPr/>
        </p:nvSpPr>
        <p:spPr>
          <a:xfrm>
            <a:off x="6361800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Lower Throughput</a:t>
            </a:r>
            <a:endParaRPr sz="25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73" name="Google Shape;1673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4" name="Google Shape;1674;p79"/>
          <p:cNvSpPr txBox="1"/>
          <p:nvPr/>
        </p:nvSpPr>
        <p:spPr>
          <a:xfrm>
            <a:off x="-23019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Optimal Throughput</a:t>
            </a:r>
            <a:endParaRPr sz="25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75" name="Google Shape;1675;p79"/>
          <p:cNvSpPr txBox="1"/>
          <p:nvPr/>
        </p:nvSpPr>
        <p:spPr>
          <a:xfrm>
            <a:off x="7108350" y="2274875"/>
            <a:ext cx="1287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CS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76" name="Google Shape;1676;p79"/>
          <p:cNvSpPr txBox="1"/>
          <p:nvPr/>
        </p:nvSpPr>
        <p:spPr>
          <a:xfrm>
            <a:off x="5907425" y="2274875"/>
            <a:ext cx="1527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DT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77" name="Google Shape;1677;p79"/>
          <p:cNvSpPr txBox="1"/>
          <p:nvPr/>
        </p:nvSpPr>
        <p:spPr>
          <a:xfrm>
            <a:off x="4550175" y="2276375"/>
            <a:ext cx="13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Harmonic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78" name="Google Shape;1678;p79"/>
          <p:cNvSpPr/>
          <p:nvPr/>
        </p:nvSpPr>
        <p:spPr>
          <a:xfrm>
            <a:off x="746500" y="3012975"/>
            <a:ext cx="7749000" cy="8670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Competitive ratio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79" name="Google Shape;1679;p79"/>
          <p:cNvSpPr txBox="1"/>
          <p:nvPr/>
        </p:nvSpPr>
        <p:spPr>
          <a:xfrm>
            <a:off x="7020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80" name="Google Shape;1680;p79"/>
          <p:cNvSpPr txBox="1"/>
          <p:nvPr/>
        </p:nvSpPr>
        <p:spPr>
          <a:xfrm>
            <a:off x="78648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N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81" name="Google Shape;1681;p79"/>
          <p:cNvSpPr/>
          <p:nvPr/>
        </p:nvSpPr>
        <p:spPr>
          <a:xfrm>
            <a:off x="1810925" y="2670308"/>
            <a:ext cx="515100" cy="515100"/>
          </a:xfrm>
          <a:prstGeom prst="ellipse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79"/>
          <p:cNvSpPr txBox="1"/>
          <p:nvPr/>
        </p:nvSpPr>
        <p:spPr>
          <a:xfrm>
            <a:off x="1616425" y="3267800"/>
            <a:ext cx="899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1.707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683" name="Google Shape;1683;p79"/>
          <p:cNvCxnSpPr/>
          <p:nvPr/>
        </p:nvCxnSpPr>
        <p:spPr>
          <a:xfrm rot="10800000">
            <a:off x="4092800" y="1694325"/>
            <a:ext cx="0" cy="1534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84" name="Google Shape;1684;p79"/>
          <p:cNvSpPr/>
          <p:nvPr/>
        </p:nvSpPr>
        <p:spPr>
          <a:xfrm>
            <a:off x="4136800" y="1580400"/>
            <a:ext cx="1746000" cy="8319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Drop-tail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85" name="Google Shape;1685;p79"/>
          <p:cNvSpPr/>
          <p:nvPr/>
        </p:nvSpPr>
        <p:spPr>
          <a:xfrm>
            <a:off x="2376600" y="1596150"/>
            <a:ext cx="1672200" cy="800400"/>
          </a:xfrm>
          <a:prstGeom prst="lef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Push-out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86" name="Google Shape;1686;p79"/>
          <p:cNvSpPr txBox="1"/>
          <p:nvPr/>
        </p:nvSpPr>
        <p:spPr>
          <a:xfrm>
            <a:off x="1317349" y="1943100"/>
            <a:ext cx="143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LQD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(Push-out)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687" name="Google Shape;1687;p79"/>
          <p:cNvCxnSpPr/>
          <p:nvPr/>
        </p:nvCxnSpPr>
        <p:spPr>
          <a:xfrm>
            <a:off x="746500" y="1269925"/>
            <a:ext cx="75366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88" name="Google Shape;1688;p79"/>
          <p:cNvSpPr txBox="1"/>
          <p:nvPr/>
        </p:nvSpPr>
        <p:spPr>
          <a:xfrm>
            <a:off x="2677100" y="1348375"/>
            <a:ext cx="29073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without predictions</a:t>
            </a:r>
            <a:endParaRPr i="1"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2" name="Shape 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" name="Google Shape;1693;p80"/>
          <p:cNvSpPr/>
          <p:nvPr/>
        </p:nvSpPr>
        <p:spPr>
          <a:xfrm>
            <a:off x="5011325" y="2670308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80"/>
          <p:cNvSpPr/>
          <p:nvPr/>
        </p:nvSpPr>
        <p:spPr>
          <a:xfrm>
            <a:off x="6361800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80"/>
          <p:cNvSpPr/>
          <p:nvPr/>
        </p:nvSpPr>
        <p:spPr>
          <a:xfrm>
            <a:off x="7483675" y="2670300"/>
            <a:ext cx="515100" cy="5151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80"/>
          <p:cNvSpPr txBox="1"/>
          <p:nvPr/>
        </p:nvSpPr>
        <p:spPr>
          <a:xfrm>
            <a:off x="6361800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Lower </a:t>
            </a: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T</a:t>
            </a: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hroughput</a:t>
            </a:r>
            <a:endParaRPr sz="25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97" name="Google Shape;1697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98" name="Google Shape;1698;p80"/>
          <p:cNvSpPr txBox="1"/>
          <p:nvPr/>
        </p:nvSpPr>
        <p:spPr>
          <a:xfrm>
            <a:off x="-23019" y="37305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Optimal </a:t>
            </a: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T</a:t>
            </a: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hroughput</a:t>
            </a:r>
            <a:endParaRPr sz="25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699" name="Google Shape;1699;p80"/>
          <p:cNvSpPr txBox="1"/>
          <p:nvPr/>
        </p:nvSpPr>
        <p:spPr>
          <a:xfrm>
            <a:off x="7108350" y="2274875"/>
            <a:ext cx="1287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CS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00" name="Google Shape;1700;p80"/>
          <p:cNvSpPr txBox="1"/>
          <p:nvPr/>
        </p:nvSpPr>
        <p:spPr>
          <a:xfrm>
            <a:off x="5907425" y="2274875"/>
            <a:ext cx="1527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DT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01" name="Google Shape;1701;p80"/>
          <p:cNvSpPr txBox="1"/>
          <p:nvPr/>
        </p:nvSpPr>
        <p:spPr>
          <a:xfrm>
            <a:off x="4550175" y="2276375"/>
            <a:ext cx="13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Harmonic</a:t>
            </a:r>
            <a:endParaRPr sz="20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02" name="Google Shape;1702;p80"/>
          <p:cNvSpPr/>
          <p:nvPr/>
        </p:nvSpPr>
        <p:spPr>
          <a:xfrm>
            <a:off x="746500" y="3012975"/>
            <a:ext cx="7749000" cy="8670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Competitive ratio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03" name="Google Shape;1703;p80"/>
          <p:cNvSpPr txBox="1"/>
          <p:nvPr/>
        </p:nvSpPr>
        <p:spPr>
          <a:xfrm>
            <a:off x="7020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04" name="Google Shape;1704;p80"/>
          <p:cNvSpPr txBox="1"/>
          <p:nvPr/>
        </p:nvSpPr>
        <p:spPr>
          <a:xfrm>
            <a:off x="7864825" y="3267800"/>
            <a:ext cx="548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N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05" name="Google Shape;1705;p80"/>
          <p:cNvSpPr/>
          <p:nvPr/>
        </p:nvSpPr>
        <p:spPr>
          <a:xfrm>
            <a:off x="1810925" y="2670308"/>
            <a:ext cx="515100" cy="515100"/>
          </a:xfrm>
          <a:prstGeom prst="ellipse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80"/>
          <p:cNvSpPr txBox="1"/>
          <p:nvPr/>
        </p:nvSpPr>
        <p:spPr>
          <a:xfrm>
            <a:off x="1616425" y="3267800"/>
            <a:ext cx="899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Bree Serif"/>
                <a:ea typeface="Bree Serif"/>
                <a:cs typeface="Bree Serif"/>
                <a:sym typeface="Bree Serif"/>
              </a:rPr>
              <a:t>1.707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707" name="Google Shape;1707;p80"/>
          <p:cNvCxnSpPr/>
          <p:nvPr/>
        </p:nvCxnSpPr>
        <p:spPr>
          <a:xfrm rot="10800000">
            <a:off x="4092800" y="1694325"/>
            <a:ext cx="0" cy="1534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08" name="Google Shape;1708;p80"/>
          <p:cNvSpPr/>
          <p:nvPr/>
        </p:nvSpPr>
        <p:spPr>
          <a:xfrm>
            <a:off x="4136800" y="1580400"/>
            <a:ext cx="1746000" cy="8319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Drop-tail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09" name="Google Shape;1709;p80"/>
          <p:cNvSpPr/>
          <p:nvPr/>
        </p:nvSpPr>
        <p:spPr>
          <a:xfrm>
            <a:off x="2376600" y="1596150"/>
            <a:ext cx="1672200" cy="800400"/>
          </a:xfrm>
          <a:prstGeom prst="lef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Bree Serif"/>
                <a:ea typeface="Bree Serif"/>
                <a:cs typeface="Bree Serif"/>
                <a:sym typeface="Bree Serif"/>
              </a:rPr>
              <a:t>Push-out</a:t>
            </a:r>
            <a:endParaRPr sz="25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10" name="Google Shape;1710;p80"/>
          <p:cNvSpPr txBox="1"/>
          <p:nvPr/>
        </p:nvSpPr>
        <p:spPr>
          <a:xfrm>
            <a:off x="1317349" y="1943100"/>
            <a:ext cx="143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LQD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(Push-out)</a:t>
            </a:r>
            <a:endParaRPr sz="20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711" name="Google Shape;1711;p80"/>
          <p:cNvCxnSpPr/>
          <p:nvPr/>
        </p:nvCxnSpPr>
        <p:spPr>
          <a:xfrm>
            <a:off x="746500" y="1269925"/>
            <a:ext cx="75366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12" name="Google Shape;1712;p80"/>
          <p:cNvSpPr txBox="1"/>
          <p:nvPr/>
        </p:nvSpPr>
        <p:spPr>
          <a:xfrm>
            <a:off x="2298975" y="891175"/>
            <a:ext cx="39195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Drop-tail </a:t>
            </a:r>
            <a:r>
              <a:rPr i="1"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with predictions</a:t>
            </a:r>
            <a:endParaRPr i="1"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13" name="Google Shape;1713;p80"/>
          <p:cNvSpPr txBox="1"/>
          <p:nvPr/>
        </p:nvSpPr>
        <p:spPr>
          <a:xfrm>
            <a:off x="2677100" y="1348375"/>
            <a:ext cx="29073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without predictions</a:t>
            </a:r>
            <a:endParaRPr i="1"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714" name="Google Shape;1714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600" y="-26598"/>
            <a:ext cx="2862300" cy="1120448"/>
          </a:xfrm>
          <a:prstGeom prst="rect">
            <a:avLst/>
          </a:prstGeom>
          <a:noFill/>
          <a:ln>
            <a:noFill/>
          </a:ln>
        </p:spPr>
      </p:pic>
      <p:sp>
        <p:nvSpPr>
          <p:cNvPr id="1715" name="Google Shape;1715;p80"/>
          <p:cNvSpPr/>
          <p:nvPr/>
        </p:nvSpPr>
        <p:spPr>
          <a:xfrm>
            <a:off x="1903375" y="275925"/>
            <a:ext cx="808800" cy="4410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16" name="Google Shape;1716;p80"/>
          <p:cNvSpPr/>
          <p:nvPr/>
        </p:nvSpPr>
        <p:spPr>
          <a:xfrm>
            <a:off x="5561900" y="299625"/>
            <a:ext cx="808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17" name="Google Shape;1717;p80"/>
          <p:cNvSpPr txBox="1"/>
          <p:nvPr/>
        </p:nvSpPr>
        <p:spPr>
          <a:xfrm>
            <a:off x="-175419" y="-33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Perfect</a:t>
            </a:r>
            <a:endParaRPr sz="25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A4C2F4"/>
                </a:solidFill>
                <a:latin typeface="Bree Serif"/>
                <a:ea typeface="Bree Serif"/>
                <a:cs typeface="Bree Serif"/>
                <a:sym typeface="Bree Serif"/>
              </a:rPr>
              <a:t>predictions</a:t>
            </a:r>
            <a:endParaRPr sz="2500">
              <a:solidFill>
                <a:srgbClr val="A4C2F4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718" name="Google Shape;1718;p80"/>
          <p:cNvSpPr txBox="1"/>
          <p:nvPr/>
        </p:nvSpPr>
        <p:spPr>
          <a:xfrm>
            <a:off x="6301581" y="-3300"/>
            <a:ext cx="2626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Large</a:t>
            </a:r>
            <a:endParaRPr sz="25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DD7E6B"/>
                </a:solidFill>
                <a:latin typeface="Bree Serif"/>
                <a:ea typeface="Bree Serif"/>
                <a:cs typeface="Bree Serif"/>
                <a:sym typeface="Bree Serif"/>
              </a:rPr>
              <a:t>prediction error</a:t>
            </a:r>
            <a:endParaRPr sz="2500">
              <a:solidFill>
                <a:srgbClr val="DD7E6B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Credence</a:t>
            </a:r>
            <a:endParaRPr/>
          </a:p>
        </p:txBody>
      </p:sp>
      <p:sp>
        <p:nvSpPr>
          <p:cNvPr id="1724" name="Google Shape;1724;p8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Drop-tail buffer sharing augmented with predictions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Threshold-based (similar to existing algorithms)</a:t>
            </a:r>
            <a:endParaRPr/>
          </a:p>
        </p:txBody>
      </p:sp>
      <p:sp>
        <p:nvSpPr>
          <p:cNvPr id="1725" name="Google Shape;1725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0" name="Google Shape;18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624" y="1244501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9242" y="1246576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9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5" name="Google Shape;195;p19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7" name="Google Shape;197;p19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9" name="Google Shape;199;p19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201" name="Google Shape;20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19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4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04" name="Google Shape;204;p19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9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Credence</a:t>
            </a:r>
            <a:endParaRPr/>
          </a:p>
        </p:txBody>
      </p:sp>
      <p:sp>
        <p:nvSpPr>
          <p:cNvPr id="1731" name="Google Shape;1731;p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Drop-tail buffer sharing augmented with predictions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Threshold-based (similar to existing algorithms)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Consistency  ✅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Close to push-out under perfect predictions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732" name="Google Shape;1732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6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Google Shape;1737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Credence</a:t>
            </a:r>
            <a:endParaRPr/>
          </a:p>
        </p:txBody>
      </p:sp>
      <p:sp>
        <p:nvSpPr>
          <p:cNvPr id="1738" name="Google Shape;1738;p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Drop-tail buffer sharing augmented with predictions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Threshold-based (similar to existing algorithms)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Consistency  ✅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Close to push-out under perfect predictions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Robustness </a:t>
            </a:r>
            <a:r>
              <a:rPr lang="en">
                <a:solidFill>
                  <a:schemeClr val="lt2"/>
                </a:solidFill>
              </a:rPr>
              <a:t>✅</a:t>
            </a:r>
            <a:endParaRPr>
              <a:solidFill>
                <a:schemeClr val="lt2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lang="en">
                <a:solidFill>
                  <a:schemeClr val="lt2"/>
                </a:solidFill>
              </a:rPr>
              <a:t>Close to existing algorithms even with large prediction error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739" name="Google Shape;1739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3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Credence</a:t>
            </a:r>
            <a:endParaRPr/>
          </a:p>
        </p:txBody>
      </p:sp>
      <p:sp>
        <p:nvSpPr>
          <p:cNvPr id="1745" name="Google Shape;1745;p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Drop-tail buffer sharing augmented with predictions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Threshold-based (similar to existing algorithms)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Consistency  ✅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Close to push-out under perfect predictions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Robustness </a:t>
            </a:r>
            <a:r>
              <a:rPr lang="en">
                <a:solidFill>
                  <a:schemeClr val="lt2"/>
                </a:solidFill>
              </a:rPr>
              <a:t>✅</a:t>
            </a:r>
            <a:endParaRPr>
              <a:solidFill>
                <a:schemeClr val="lt2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lang="en">
                <a:solidFill>
                  <a:schemeClr val="lt2"/>
                </a:solidFill>
              </a:rPr>
              <a:t>Close to existing algorithms even with large prediction error</a:t>
            </a:r>
            <a:endParaRPr>
              <a:solidFill>
                <a:schemeClr val="lt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Smoothness </a:t>
            </a:r>
            <a:r>
              <a:rPr lang="en">
                <a:solidFill>
                  <a:schemeClr val="lt2"/>
                </a:solidFill>
              </a:rPr>
              <a:t>✅</a:t>
            </a:r>
            <a:endParaRPr>
              <a:solidFill>
                <a:schemeClr val="lt2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○"/>
            </a:pPr>
            <a:r>
              <a:rPr lang="en">
                <a:solidFill>
                  <a:schemeClr val="lt2"/>
                </a:solidFill>
              </a:rPr>
              <a:t>Smoothly degrades with prediction error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746" name="Google Shape;1746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Per-queue thresholds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Thresholds are incremented and decremented based on Longest Queue Drop (Push-out) algorithm</a:t>
            </a:r>
            <a:endParaRPr/>
          </a:p>
        </p:txBody>
      </p:sp>
      <p:sp>
        <p:nvSpPr>
          <p:cNvPr id="1752" name="Google Shape;1752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Credence’s Thresholds</a:t>
            </a:r>
            <a:endParaRPr/>
          </a:p>
        </p:txBody>
      </p:sp>
      <p:sp>
        <p:nvSpPr>
          <p:cNvPr id="1753" name="Google Shape;1753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7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Credence’s Thresholds</a:t>
            </a:r>
            <a:endParaRPr/>
          </a:p>
        </p:txBody>
      </p:sp>
      <p:sp>
        <p:nvSpPr>
          <p:cNvPr id="1759" name="Google Shape;1759;p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Per-queue thresholds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Thresholds are incremented and decremented based on Longest Queue Drop (Push-out) algorithm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packet is rejected immediately if the queue length is greater than its corresponding threshold</a:t>
            </a:r>
            <a:endParaRPr/>
          </a:p>
        </p:txBody>
      </p:sp>
      <p:sp>
        <p:nvSpPr>
          <p:cNvPr id="1760" name="Google Shape;1760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Credence’s Thresholds</a:t>
            </a:r>
            <a:endParaRPr/>
          </a:p>
        </p:txBody>
      </p:sp>
      <p:sp>
        <p:nvSpPr>
          <p:cNvPr id="1766" name="Google Shape;1766;p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Per-queue thresholds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Thresholds are incremented and decremented based on Longest Queue Drop (Push-out) algorithm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packet is rejected immediately if the queue length is greater than its corresponding threshold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</a:t>
            </a:r>
            <a:r>
              <a:rPr lang="en">
                <a:solidFill>
                  <a:srgbClr val="FF0000"/>
                </a:solidFill>
              </a:rPr>
              <a:t>prediction</a:t>
            </a:r>
            <a:r>
              <a:rPr lang="en"/>
              <a:t> is obtained </a:t>
            </a:r>
            <a:r>
              <a:rPr i="1" lang="en"/>
              <a:t>only if</a:t>
            </a:r>
            <a:r>
              <a:rPr lang="en"/>
              <a:t>  the queue length is lower than its corresponding threshold</a:t>
            </a:r>
            <a:endParaRPr/>
          </a:p>
        </p:txBody>
      </p:sp>
      <p:sp>
        <p:nvSpPr>
          <p:cNvPr id="1767" name="Google Shape;1767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" name="Google Shape;1772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Credence’s Thresholds</a:t>
            </a:r>
            <a:endParaRPr/>
          </a:p>
        </p:txBody>
      </p:sp>
      <p:sp>
        <p:nvSpPr>
          <p:cNvPr id="1773" name="Google Shape;1773;p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Thresholds enable tackling false negative errors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>
                <a:solidFill>
                  <a:srgbClr val="CC0000"/>
                </a:solidFill>
              </a:rPr>
              <a:t>Prevents accepting too many packets</a:t>
            </a:r>
            <a:r>
              <a:rPr lang="en"/>
              <a:t> eg., if all the predictions are “accept”</a:t>
            </a:r>
            <a:endParaRPr/>
          </a:p>
        </p:txBody>
      </p:sp>
      <p:sp>
        <p:nvSpPr>
          <p:cNvPr id="1774" name="Google Shape;1774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8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Credence’s Thresholds</a:t>
            </a:r>
            <a:endParaRPr/>
          </a:p>
        </p:txBody>
      </p:sp>
      <p:sp>
        <p:nvSpPr>
          <p:cNvPr id="1780" name="Google Shape;1780;p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solidFill>
                  <a:schemeClr val="lt2"/>
                </a:solidFill>
              </a:rPr>
              <a:t>Thresholds enable tackling false negative errors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>
                <a:solidFill>
                  <a:srgbClr val="CC0000"/>
                </a:solidFill>
              </a:rPr>
              <a:t>Prevents accepting too many packets</a:t>
            </a:r>
            <a:r>
              <a:rPr lang="en"/>
              <a:t> eg., if all the predictions are “accept”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Safe guard criterion to tackle false positive errors 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Always accept a packet if the longest queue is lower than fair-share of buffer partition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>
                <a:solidFill>
                  <a:srgbClr val="CC0000"/>
                </a:solidFill>
              </a:rPr>
              <a:t>Prevents dropping too many packets</a:t>
            </a:r>
            <a:r>
              <a:rPr lang="en"/>
              <a:t> eg., if all the predictions </a:t>
            </a:r>
            <a:br>
              <a:rPr lang="en"/>
            </a:br>
            <a:r>
              <a:rPr lang="en"/>
              <a:t>are “drop”</a:t>
            </a:r>
            <a:endParaRPr/>
          </a:p>
        </p:txBody>
      </p:sp>
      <p:sp>
        <p:nvSpPr>
          <p:cNvPr id="1781" name="Google Shape;1781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5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Details in the Paper</a:t>
            </a:r>
            <a:endParaRPr/>
          </a:p>
        </p:txBody>
      </p:sp>
      <p:sp>
        <p:nvSpPr>
          <p:cNvPr id="1787" name="Google Shape;1787;p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Competitive analysis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Theoretical bounds for Credence’s performance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…</a:t>
            </a:r>
            <a:endParaRPr/>
          </a:p>
        </p:txBody>
      </p:sp>
      <p:sp>
        <p:nvSpPr>
          <p:cNvPr id="1788" name="Google Shape;178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1794" name="Google Shape;1794;p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Packet-level simulations using NS3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256 servers, 4 spine switches and 16 ToR switches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10Gbps NICs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Shared buffer at the switches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Random Forest-based prediction oracle for Credence</a:t>
            </a:r>
            <a:endParaRPr/>
          </a:p>
        </p:txBody>
      </p:sp>
      <p:sp>
        <p:nvSpPr>
          <p:cNvPr id="1795" name="Google Shape;1795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10" name="Google Shape;2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211" name="Google Shape;2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0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2" name="Google Shape;222;p20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3" name="Google Shape;223;p20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4" name="Google Shape;224;p20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5" name="Google Shape;225;p20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6" name="Google Shape;226;p20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7" name="Google Shape;227;p20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28" name="Google Shape;228;p20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229" name="Google Shape;22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1" name="Google Shape;2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0919" y="211968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0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4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34" name="Google Shape;234;p20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Credence Performs Close to Push-out</a:t>
            </a:r>
            <a:endParaRPr/>
          </a:p>
        </p:txBody>
      </p:sp>
      <p:sp>
        <p:nvSpPr>
          <p:cNvPr id="1801" name="Google Shape;1801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02" name="Google Shape;1802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9950" y="1451187"/>
            <a:ext cx="4148849" cy="28189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3" name="Google Shape;1803;p92"/>
          <p:cNvCxnSpPr/>
          <p:nvPr/>
        </p:nvCxnSpPr>
        <p:spPr>
          <a:xfrm>
            <a:off x="6155775" y="2924325"/>
            <a:ext cx="1009500" cy="129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4" name="Google Shape;1804;p92"/>
          <p:cNvSpPr txBox="1"/>
          <p:nvPr/>
        </p:nvSpPr>
        <p:spPr>
          <a:xfrm>
            <a:off x="7253475" y="2811950"/>
            <a:ext cx="14607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Credence &amp; LQD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805" name="Google Shape;1805;p92"/>
          <p:cNvCxnSpPr/>
          <p:nvPr/>
        </p:nvCxnSpPr>
        <p:spPr>
          <a:xfrm flipH="1" rot="10800000">
            <a:off x="6155849" y="1653563"/>
            <a:ext cx="1059000" cy="127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6" name="Google Shape;1806;p92"/>
          <p:cNvSpPr txBox="1"/>
          <p:nvPr/>
        </p:nvSpPr>
        <p:spPr>
          <a:xfrm>
            <a:off x="7253475" y="1495775"/>
            <a:ext cx="10644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ABM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807" name="Google Shape;1807;p92"/>
          <p:cNvCxnSpPr/>
          <p:nvPr/>
        </p:nvCxnSpPr>
        <p:spPr>
          <a:xfrm>
            <a:off x="6140100" y="1923600"/>
            <a:ext cx="1080000" cy="238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8" name="Google Shape;1808;p92"/>
          <p:cNvSpPr txBox="1"/>
          <p:nvPr/>
        </p:nvSpPr>
        <p:spPr>
          <a:xfrm>
            <a:off x="6991650" y="1914575"/>
            <a:ext cx="17583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Dynamic Thresholds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2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Credence Degrades with Prediction Error</a:t>
            </a:r>
            <a:endParaRPr/>
          </a:p>
        </p:txBody>
      </p:sp>
      <p:sp>
        <p:nvSpPr>
          <p:cNvPr id="1814" name="Google Shape;1814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15" name="Google Shape;1815;p93"/>
          <p:cNvSpPr txBox="1"/>
          <p:nvPr/>
        </p:nvSpPr>
        <p:spPr>
          <a:xfrm>
            <a:off x="7137550" y="2715950"/>
            <a:ext cx="1609500" cy="7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LQD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(Push-out)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16" name="Google Shape;1816;p93"/>
          <p:cNvSpPr txBox="1"/>
          <p:nvPr/>
        </p:nvSpPr>
        <p:spPr>
          <a:xfrm>
            <a:off x="7082075" y="1636200"/>
            <a:ext cx="148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Credence</a:t>
            </a:r>
            <a:endParaRPr sz="24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cxnSp>
        <p:nvCxnSpPr>
          <p:cNvPr id="1817" name="Google Shape;1817;p93"/>
          <p:cNvCxnSpPr/>
          <p:nvPr/>
        </p:nvCxnSpPr>
        <p:spPr>
          <a:xfrm>
            <a:off x="5984999" y="3077738"/>
            <a:ext cx="10644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8" name="Google Shape;1818;p93"/>
          <p:cNvCxnSpPr/>
          <p:nvPr/>
        </p:nvCxnSpPr>
        <p:spPr>
          <a:xfrm>
            <a:off x="5984999" y="1845588"/>
            <a:ext cx="10644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819" name="Google Shape;1819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599" y="1451175"/>
            <a:ext cx="4409034" cy="281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3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Questions and Future Research Directions</a:t>
            </a:r>
            <a:endParaRPr/>
          </a:p>
        </p:txBody>
      </p:sp>
      <p:sp>
        <p:nvSpPr>
          <p:cNvPr id="1825" name="Google Shape;1825;p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Practically training a prediction oracle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Simulation-based data (may not capture real-world scenarios)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Real-world network data (more accurate but complex to obtain)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/>
              <a:t>Online reinforcement learning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/>
              <a:t>…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Understanding push-out operation complexity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Improving the robustness of Credence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Considering latency for competitive analysis</a:t>
            </a:r>
            <a:endParaRPr/>
          </a:p>
        </p:txBody>
      </p:sp>
      <p:sp>
        <p:nvSpPr>
          <p:cNvPr id="1826" name="Google Shape;1826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0" name="Shape 1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" name="Google Shape;1831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32" name="Google Shape;1832;p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417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20"/>
              <a:buChar char="●"/>
            </a:pPr>
            <a:r>
              <a:rPr lang="en" sz="1820"/>
              <a:t>Traditional drop-tail buffer sharing approaches </a:t>
            </a:r>
            <a:r>
              <a:rPr lang="en" sz="1820">
                <a:solidFill>
                  <a:srgbClr val="CC0000"/>
                </a:solidFill>
              </a:rPr>
              <a:t>cannot be improved further</a:t>
            </a:r>
            <a:endParaRPr sz="1820">
              <a:solidFill>
                <a:srgbClr val="CC0000"/>
              </a:solidFill>
            </a:endParaRPr>
          </a:p>
          <a:p>
            <a:pPr indent="-34417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20"/>
              <a:buChar char="●"/>
            </a:pPr>
            <a:r>
              <a:rPr lang="en" sz="1820"/>
              <a:t>Credence is the first buffer sharing algorithm </a:t>
            </a:r>
            <a:r>
              <a:rPr lang="en" sz="1820">
                <a:solidFill>
                  <a:srgbClr val="A4C2F4"/>
                </a:solidFill>
              </a:rPr>
              <a:t>augmented</a:t>
            </a:r>
            <a:r>
              <a:rPr lang="en" sz="1820">
                <a:solidFill>
                  <a:srgbClr val="A4C2F4"/>
                </a:solidFill>
              </a:rPr>
              <a:t> with predictions</a:t>
            </a:r>
            <a:endParaRPr sz="1820">
              <a:solidFill>
                <a:srgbClr val="A4C2F4"/>
              </a:solidFill>
            </a:endParaRPr>
          </a:p>
          <a:p>
            <a:pPr indent="-34417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20"/>
              <a:buChar char="●"/>
            </a:pPr>
            <a:r>
              <a:rPr lang="en" sz="1820"/>
              <a:t>Credence </a:t>
            </a:r>
            <a:r>
              <a:rPr lang="en" sz="1820">
                <a:solidFill>
                  <a:srgbClr val="93C47D"/>
                </a:solidFill>
              </a:rPr>
              <a:t>offers bounded performance guarantees</a:t>
            </a:r>
            <a:endParaRPr sz="1820">
              <a:solidFill>
                <a:srgbClr val="93C47D"/>
              </a:solidFill>
            </a:endParaRPr>
          </a:p>
          <a:p>
            <a:pPr indent="-34417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20"/>
              <a:buChar char="●"/>
            </a:pPr>
            <a:r>
              <a:rPr lang="en" sz="1820"/>
              <a:t>Credence can improve the </a:t>
            </a:r>
            <a:r>
              <a:rPr lang="en" sz="1820"/>
              <a:t>performance of datacenter traffic in terms of </a:t>
            </a:r>
            <a:r>
              <a:rPr lang="en" sz="1820"/>
              <a:t>flow completion times for short flows and incast flows</a:t>
            </a:r>
            <a:endParaRPr sz="1820"/>
          </a:p>
          <a:p>
            <a:pPr indent="-34417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20"/>
              <a:buChar char="●"/>
            </a:pPr>
            <a:r>
              <a:rPr lang="en" sz="1820"/>
              <a:t>Source code: </a:t>
            </a:r>
            <a:r>
              <a:rPr lang="en" sz="1820" u="sng">
                <a:solidFill>
                  <a:schemeClr val="hlink"/>
                </a:solidFill>
                <a:hlinkClick r:id="rId3"/>
              </a:rPr>
              <a:t>https://github.com/inet-tub/ns3-datacenter</a:t>
            </a:r>
            <a:endParaRPr sz="1820"/>
          </a:p>
        </p:txBody>
      </p:sp>
      <p:sp>
        <p:nvSpPr>
          <p:cNvPr id="1833" name="Google Shape;1833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7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9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839" name="Google Shape;1839;p96"/>
          <p:cNvSpPr txBox="1"/>
          <p:nvPr/>
        </p:nvSpPr>
        <p:spPr>
          <a:xfrm>
            <a:off x="696100" y="1480500"/>
            <a:ext cx="24489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Vamsi Addanki</a:t>
            </a:r>
            <a:endParaRPr sz="21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vamsi@inet.tu-berlin.de</a:t>
            </a:r>
            <a:endParaRPr i="1" sz="16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@Vamsi_DT</a:t>
            </a:r>
            <a:endParaRPr sz="16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840" name="Google Shape;1840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9675" y="2154600"/>
            <a:ext cx="276101" cy="22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1" name="Google Shape;1841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8900" y="212700"/>
            <a:ext cx="1363323" cy="1361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2" name="Google Shape;1842;p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2025" y="164475"/>
            <a:ext cx="1175650" cy="14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3" name="Google Shape;1843;p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4525" y="164463"/>
            <a:ext cx="1303338" cy="1457802"/>
          </a:xfrm>
          <a:prstGeom prst="rect">
            <a:avLst/>
          </a:prstGeom>
          <a:noFill/>
          <a:ln>
            <a:noFill/>
          </a:ln>
        </p:spPr>
      </p:pic>
      <p:sp>
        <p:nvSpPr>
          <p:cNvPr id="1844" name="Google Shape;1844;p96"/>
          <p:cNvSpPr txBox="1"/>
          <p:nvPr/>
        </p:nvSpPr>
        <p:spPr>
          <a:xfrm>
            <a:off x="3363100" y="1480500"/>
            <a:ext cx="24489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Maciej Pacut</a:t>
            </a:r>
            <a:endParaRPr sz="21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maciej</a:t>
            </a:r>
            <a:r>
              <a:rPr i="1" lang="en" sz="16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@inet.tu-berlin.de</a:t>
            </a:r>
            <a:endParaRPr sz="16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45" name="Google Shape;1845;p96"/>
          <p:cNvSpPr txBox="1"/>
          <p:nvPr/>
        </p:nvSpPr>
        <p:spPr>
          <a:xfrm>
            <a:off x="5940300" y="1480500"/>
            <a:ext cx="2731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Stefan Schmid</a:t>
            </a:r>
            <a:endParaRPr sz="21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stefan.schmid@tu-berlin.de</a:t>
            </a:r>
            <a:endParaRPr i="1" sz="16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7B7B7"/>
                </a:solidFill>
                <a:latin typeface="Bree Serif"/>
                <a:ea typeface="Bree Serif"/>
                <a:cs typeface="Bree Serif"/>
                <a:sym typeface="Bree Serif"/>
              </a:rPr>
              <a:t>@schmiste_ch</a:t>
            </a:r>
            <a:endParaRPr sz="1600">
              <a:solidFill>
                <a:srgbClr val="B7B7B7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846" name="Google Shape;1846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5575" y="2154600"/>
            <a:ext cx="276101" cy="227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1"/>
          <p:cNvSpPr/>
          <p:nvPr/>
        </p:nvSpPr>
        <p:spPr>
          <a:xfrm>
            <a:off x="2430850" y="2285975"/>
            <a:ext cx="4169100" cy="11604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40" name="Google Shape;24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22"/>
              <a:t>Let’s Play a Game</a:t>
            </a:r>
            <a:endParaRPr sz="2822"/>
          </a:p>
        </p:txBody>
      </p:sp>
      <p:pic>
        <p:nvPicPr>
          <p:cNvPr id="241" name="Google Shape;2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86" y="2397064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92" y="26332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16682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461" y="3420877"/>
            <a:ext cx="655500" cy="65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1"/>
          <p:cNvSpPr txBox="1"/>
          <p:nvPr/>
        </p:nvSpPr>
        <p:spPr>
          <a:xfrm>
            <a:off x="2754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1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52" name="Google Shape;252;p21"/>
          <p:cNvSpPr txBox="1"/>
          <p:nvPr/>
        </p:nvSpPr>
        <p:spPr>
          <a:xfrm>
            <a:off x="3897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2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53" name="Google Shape;253;p21"/>
          <p:cNvSpPr txBox="1"/>
          <p:nvPr/>
        </p:nvSpPr>
        <p:spPr>
          <a:xfrm>
            <a:off x="5040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3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54" name="Google Shape;254;p21"/>
          <p:cNvSpPr txBox="1"/>
          <p:nvPr/>
        </p:nvSpPr>
        <p:spPr>
          <a:xfrm>
            <a:off x="6183938" y="34667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4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55" name="Google Shape;255;p21"/>
          <p:cNvSpPr txBox="1"/>
          <p:nvPr/>
        </p:nvSpPr>
        <p:spPr>
          <a:xfrm>
            <a:off x="27263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56" name="Google Shape;256;p21"/>
          <p:cNvSpPr txBox="1"/>
          <p:nvPr/>
        </p:nvSpPr>
        <p:spPr>
          <a:xfrm>
            <a:off x="3883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57" name="Google Shape;257;p21"/>
          <p:cNvSpPr txBox="1"/>
          <p:nvPr/>
        </p:nvSpPr>
        <p:spPr>
          <a:xfrm>
            <a:off x="5026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C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58" name="Google Shape;258;p21"/>
          <p:cNvSpPr txBox="1"/>
          <p:nvPr/>
        </p:nvSpPr>
        <p:spPr>
          <a:xfrm>
            <a:off x="6169638" y="1714175"/>
            <a:ext cx="4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D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259" name="Google Shape;25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067" y="1895257"/>
            <a:ext cx="879375" cy="8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1" name="Google Shape;2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400" y="2162339"/>
            <a:ext cx="787625" cy="78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379" y="4147539"/>
            <a:ext cx="787625" cy="7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1"/>
          <p:cNvSpPr txBox="1"/>
          <p:nvPr/>
        </p:nvSpPr>
        <p:spPr>
          <a:xfrm>
            <a:off x="960950" y="2662375"/>
            <a:ext cx="144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Score: 1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64" name="Google Shape;264;p21"/>
          <p:cNvSpPr txBox="1"/>
          <p:nvPr/>
        </p:nvSpPr>
        <p:spPr>
          <a:xfrm>
            <a:off x="371000" y="1366775"/>
            <a:ext cx="1668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Arrivals: 4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65" name="Google Shape;265;p21"/>
          <p:cNvSpPr txBox="1"/>
          <p:nvPr/>
        </p:nvSpPr>
        <p:spPr>
          <a:xfrm>
            <a:off x="6628550" y="2692475"/>
            <a:ext cx="1726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CC0000"/>
                </a:solidFill>
                <a:latin typeface="Bree Serif"/>
                <a:ea typeface="Bree Serif"/>
                <a:cs typeface="Bree Serif"/>
                <a:sym typeface="Bree Serif"/>
              </a:rPr>
              <a:t>Capacity: 6</a:t>
            </a:r>
            <a:endParaRPr sz="2400">
              <a:solidFill>
                <a:srgbClr val="CC000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redence-darkThem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B7B7B7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